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0" r:id="rId1"/>
    <p:sldMasterId id="2147483964" r:id="rId2"/>
    <p:sldMasterId id="2147483947" r:id="rId3"/>
  </p:sldMasterIdLst>
  <p:notesMasterIdLst>
    <p:notesMasterId r:id="rId40"/>
  </p:notesMasterIdLst>
  <p:sldIdLst>
    <p:sldId id="298" r:id="rId4"/>
    <p:sldId id="299" r:id="rId5"/>
    <p:sldId id="293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271" r:id="rId20"/>
    <p:sldId id="287" r:id="rId21"/>
    <p:sldId id="272" r:id="rId22"/>
    <p:sldId id="273" r:id="rId23"/>
    <p:sldId id="274" r:id="rId24"/>
    <p:sldId id="288" r:id="rId25"/>
    <p:sldId id="283" r:id="rId26"/>
    <p:sldId id="313" r:id="rId27"/>
    <p:sldId id="275" r:id="rId28"/>
    <p:sldId id="276" r:id="rId29"/>
    <p:sldId id="277" r:id="rId30"/>
    <p:sldId id="314" r:id="rId31"/>
    <p:sldId id="297" r:id="rId32"/>
    <p:sldId id="289" r:id="rId33"/>
    <p:sldId id="279" r:id="rId34"/>
    <p:sldId id="281" r:id="rId35"/>
    <p:sldId id="280" r:id="rId36"/>
    <p:sldId id="290" r:id="rId37"/>
    <p:sldId id="282" r:id="rId38"/>
    <p:sldId id="28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1"/>
  </p:normalViewPr>
  <p:slideViewPr>
    <p:cSldViewPr snapToGrid="0" snapToObjects="1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C21E4-3120-024D-89C1-3D2C4150FF9B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FDD5E-007D-8C4C-920C-83AF9A788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6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FF791-2EB2-4E93-98F7-31A6010CD987}" type="slidenum">
              <a:rPr lang="es-ES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53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FDD5E-007D-8C4C-920C-83AF9A78871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98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FDD5E-007D-8C4C-920C-83AF9A78871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49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FDD5E-007D-8C4C-920C-83AF9A78871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3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7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0951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98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8768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838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779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359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311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129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198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5217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6874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80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615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55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800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601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1083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40586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982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02539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47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946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74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6068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892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272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747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75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6792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1525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2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5397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473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83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1195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47767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7572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02399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1948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1719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3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980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131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757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5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1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21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  <p:sldLayoutId id="2147483946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72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  <p:sldLayoutId id="2147483979" r:id="rId15"/>
    <p:sldLayoutId id="21474839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26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6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6.jpg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8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rquesnacionales.gov.co/portal/es/ecoturismo/region-caribe/parque-nacional-natural-macuira/" TargetMode="External"/><Relationship Id="rId13" Type="http://schemas.openxmlformats.org/officeDocument/2006/relationships/hyperlink" Target="https://unidos-por-colombia.wikispaces.com/Flora+y+fauna+de+la+orinoquia" TargetMode="External"/><Relationship Id="rId3" Type="http://schemas.openxmlformats.org/officeDocument/2006/relationships/hyperlink" Target="https://global.britannica.com/place/La-Guajira-Peninsula" TargetMode="External"/><Relationship Id="rId7" Type="http://schemas.openxmlformats.org/officeDocument/2006/relationships/hyperlink" Target="http://mapasamerica.dices.net/colombia/mapa.php?nombre=Cerro-La-Teta&amp;id=34102" TargetMode="External"/><Relationship Id="rId12" Type="http://schemas.openxmlformats.org/officeDocument/2006/relationships/hyperlink" Target="http://faunasalvaje-regiones.blogspot.com.co/p/region-orinoquia.html" TargetMode="External"/><Relationship Id="rId2" Type="http://schemas.openxmlformats.org/officeDocument/2006/relationships/hyperlink" Target="http://www.eltiempo.com/archivo/documento/CMS-11960681" TargetMode="External"/><Relationship Id="rId16" Type="http://schemas.openxmlformats.org/officeDocument/2006/relationships/hyperlink" Target="https://es.scribd.com/doc/58941565/GUAJIBO-O-HIWI" TargetMode="Externa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absolut-colombia.com/caracteristicas-geograficas-de-la-peninsula-de-la-guajira/" TargetMode="External"/><Relationship Id="rId11" Type="http://schemas.openxmlformats.org/officeDocument/2006/relationships/hyperlink" Target="http://vestuariowayuu.blogspot.com.co/" TargetMode="External"/><Relationship Id="rId5" Type="http://schemas.openxmlformats.org/officeDocument/2006/relationships/hyperlink" Target="http://www.todacolombia.com/departamentos-de-colombia/la-guajira.html" TargetMode="External"/><Relationship Id="rId15" Type="http://schemas.openxmlformats.org/officeDocument/2006/relationships/hyperlink" Target="https://www.venezuelatuya.com/geografia/llanos.htm" TargetMode="External"/><Relationship Id="rId10" Type="http://schemas.openxmlformats.org/officeDocument/2006/relationships/hyperlink" Target="https://unaguajiraturistica.wordpress.com/actividad-economica-de-la-guajira/" TargetMode="External"/><Relationship Id="rId4" Type="http://schemas.openxmlformats.org/officeDocument/2006/relationships/hyperlink" Target="http://www.differencebetween.com/difference-between-hot-and-vs-cold-deserts/" TargetMode="External"/><Relationship Id="rId9" Type="http://schemas.openxmlformats.org/officeDocument/2006/relationships/hyperlink" Target="http://es.getamap.net/mapas/colombia/la_guajira/_serrania_de_jarara/" TargetMode="External"/><Relationship Id="rId14" Type="http://schemas.openxmlformats.org/officeDocument/2006/relationships/hyperlink" Target="https://viajallano.wordpress.com/flora-y-fauna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2608" y="4605972"/>
            <a:ext cx="10148010" cy="973475"/>
          </a:xfrm>
        </p:spPr>
        <p:txBody>
          <a:bodyPr>
            <a:noAutofit/>
          </a:bodyPr>
          <a:lstStyle/>
          <a:p>
            <a:pPr algn="ctr"/>
            <a:r>
              <a:rPr lang="es-ES_tradnl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Desiertos y Sabanas de Colombia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3364" y="5720173"/>
            <a:ext cx="6119498" cy="1126283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Por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: Juan Jos</a:t>
            </a:r>
            <a:r>
              <a:rPr lang="es-ES" dirty="0">
                <a:solidFill>
                  <a:schemeClr val="tx1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é Gómez, Esteban Arango, Gabriela </a:t>
            </a:r>
            <a:r>
              <a:rPr lang="es-ES" dirty="0" err="1">
                <a:solidFill>
                  <a:schemeClr val="tx1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Náder</a:t>
            </a:r>
            <a:r>
              <a:rPr lang="es-ES" dirty="0">
                <a:solidFill>
                  <a:schemeClr val="tx1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, Arturo Reyes y Juan José Medina</a:t>
            </a:r>
            <a:endParaRPr lang="en-US" dirty="0">
              <a:solidFill>
                <a:schemeClr val="tx1"/>
              </a:solidFill>
              <a:latin typeface="Segoe UI" panose="020B0502040204020203" pitchFamily="34" charset="0"/>
              <a:ea typeface="Avenir Book" charset="0"/>
              <a:cs typeface="Segoe UI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3" y="125413"/>
            <a:ext cx="5635040" cy="3743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513" y="266887"/>
            <a:ext cx="5918887" cy="34603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67" y="5308601"/>
            <a:ext cx="1960683" cy="13019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563" y="5279334"/>
            <a:ext cx="2046623" cy="136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42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8306" y="624110"/>
            <a:ext cx="8911687" cy="1280890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Gastronomía</a:t>
            </a:r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9743" y="1552005"/>
            <a:ext cx="4002088" cy="49120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Los wayuu son reconocidos por su gran gastronomía teniendo como plato típico el chivo y el carnero cocinados de maneras distintas. Otro plato típico es una sopa llamada </a:t>
            </a:r>
            <a:r>
              <a:rPr lang="es-ES" sz="24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</a:t>
            </a:r>
            <a:r>
              <a:rPr lang="es-ES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que se hace con frijol y cebos de carneros. El maíz es otro acompañante que se usa mucho con el ron.</a:t>
            </a:r>
            <a:endParaRPr lang="en-U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n 3" descr="chivo-300x2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627" y="1501437"/>
            <a:ext cx="3196573" cy="2398840"/>
          </a:xfrm>
          <a:prstGeom prst="rect">
            <a:avLst/>
          </a:prstGeom>
        </p:spPr>
      </p:pic>
      <p:pic>
        <p:nvPicPr>
          <p:cNvPr id="5" name="Imagen 4" descr="Unknown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176" y="4222073"/>
            <a:ext cx="3071473" cy="2310700"/>
          </a:xfrm>
          <a:prstGeom prst="rect">
            <a:avLst/>
          </a:prstGeom>
        </p:spPr>
      </p:pic>
      <p:pic>
        <p:nvPicPr>
          <p:cNvPr id="6" name="Imagen 5" descr="ron_guajiro_blanco_1_l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747" y="2415404"/>
            <a:ext cx="3185267" cy="31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51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425" y="624110"/>
            <a:ext cx="3503075" cy="696690"/>
          </a:xfrm>
        </p:spPr>
        <p:txBody>
          <a:bodyPr>
            <a:normAutofit/>
          </a:bodyPr>
          <a:lstStyle/>
          <a:p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Vestimenta</a:t>
            </a:r>
            <a:endParaRPr lang="en-US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309" y="1549400"/>
            <a:ext cx="3533775" cy="4711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178" y="3530600"/>
            <a:ext cx="3987800" cy="29892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516" y="165100"/>
            <a:ext cx="3984462" cy="2984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508" y="2012424"/>
            <a:ext cx="317336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Wayuco</a:t>
            </a: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Mantas</a:t>
            </a: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Sandalias</a:t>
            </a:r>
            <a:r>
              <a:rPr lang="en-US" sz="24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 de Cuero</a:t>
            </a: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Collares</a:t>
            </a: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Sombrero de </a:t>
            </a: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Fieltro</a:t>
            </a: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Pañoletas</a:t>
            </a: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Camisa</a:t>
            </a:r>
            <a:r>
              <a:rPr lang="en-US" sz="24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 de Blanco</a:t>
            </a: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Tumas</a:t>
            </a: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Tx/>
              <a:buChar char="-"/>
            </a:pPr>
            <a:endParaRPr lang="en-US" sz="24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79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3886" y="590644"/>
            <a:ext cx="6427914" cy="729049"/>
          </a:xfrm>
        </p:spPr>
        <p:txBody>
          <a:bodyPr/>
          <a:lstStyle/>
          <a:p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Actividades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Econ</a:t>
            </a:r>
            <a:r>
              <a:rPr lang="es-ES">
                <a:latin typeface="Segoe UI" panose="020B0502040204020203" pitchFamily="34" charset="0"/>
                <a:cs typeface="Segoe UI" panose="020B0502040204020203" pitchFamily="34" charset="0"/>
              </a:rPr>
              <a:t>ómicas </a:t>
            </a:r>
            <a:r>
              <a:rPr lang="es-ES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JJM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3607"/>
            <a:ext cx="4457700" cy="28243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1430"/>
            <a:ext cx="4457700" cy="28421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99" y="1139189"/>
            <a:ext cx="4457701" cy="29466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18600" y="1282700"/>
            <a:ext cx="30734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Explotación de sal, gas natural, turba y carbón</a:t>
            </a:r>
          </a:p>
          <a:p>
            <a:pPr marL="285750" indent="-285750">
              <a:buFont typeface="Arial" charset="0"/>
              <a:buChar char="•"/>
            </a:pPr>
            <a:endParaRPr lang="es-ES_tradnl" sz="20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Agricultura de banano, yuca y otras frutas tropicales</a:t>
            </a:r>
          </a:p>
          <a:p>
            <a:pPr marL="285750" indent="-285750">
              <a:buFont typeface="Arial" charset="0"/>
              <a:buChar char="•"/>
            </a:pPr>
            <a:endParaRPr lang="es-ES_tradnl" sz="20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Ganado Cabruno</a:t>
            </a:r>
          </a:p>
          <a:p>
            <a:pPr marL="285750" indent="-285750">
              <a:buFont typeface="Arial" charset="0"/>
              <a:buChar char="•"/>
            </a:pPr>
            <a:endParaRPr lang="es-ES_tradnl" sz="20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Pesca artesanal</a:t>
            </a:r>
          </a:p>
          <a:p>
            <a:endParaRPr lang="es-ES_tradnl" sz="2000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98" y="4099874"/>
            <a:ext cx="4457702" cy="275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41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7536" y="624110"/>
            <a:ext cx="8911687" cy="1280890"/>
          </a:xfrm>
        </p:spPr>
        <p:txBody>
          <a:bodyPr/>
          <a:lstStyle/>
          <a:p>
            <a:r>
              <a:rPr lang="es-ES_tradnl" dirty="0"/>
              <a:t>Desierto de la Candelaria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0726" y="376751"/>
            <a:ext cx="3919434" cy="2935792"/>
          </a:xfrm>
          <a:prstGeom prst="rect">
            <a:avLst/>
          </a:prstGeom>
        </p:spPr>
      </p:pic>
      <p:pic>
        <p:nvPicPr>
          <p:cNvPr id="8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0726" y="3657600"/>
            <a:ext cx="3904587" cy="2924671"/>
          </a:xfrm>
          <a:prstGeom prst="rect">
            <a:avLst/>
          </a:prstGeom>
        </p:spPr>
      </p:pic>
      <p:pic>
        <p:nvPicPr>
          <p:cNvPr id="4098" name="Picture 2" descr="Image result for desierto de la candelar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01" y="2362891"/>
            <a:ext cx="5305245" cy="353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1328468" y="1397479"/>
            <a:ext cx="6142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Segoe UI" panose="020B0502040204020203" pitchFamily="34" charset="0"/>
              </a:rPr>
              <a:t>El </a:t>
            </a:r>
            <a:r>
              <a:rPr lang="en-GB" sz="2400" dirty="0" err="1">
                <a:cs typeface="Segoe UI" panose="020B0502040204020203" pitchFamily="34" charset="0"/>
              </a:rPr>
              <a:t>desierto</a:t>
            </a:r>
            <a:r>
              <a:rPr lang="en-GB" sz="2400" dirty="0">
                <a:cs typeface="Segoe UI" panose="020B0502040204020203" pitchFamily="34" charset="0"/>
              </a:rPr>
              <a:t> de la </a:t>
            </a:r>
            <a:r>
              <a:rPr lang="en-GB" sz="2400" dirty="0" err="1">
                <a:cs typeface="Segoe UI" panose="020B0502040204020203" pitchFamily="34" charset="0"/>
              </a:rPr>
              <a:t>Candelaria</a:t>
            </a:r>
            <a:r>
              <a:rPr lang="en-GB" sz="2400" dirty="0">
                <a:cs typeface="Segoe UI" panose="020B0502040204020203" pitchFamily="34" charset="0"/>
              </a:rPr>
              <a:t> </a:t>
            </a:r>
            <a:r>
              <a:rPr lang="en-GB" sz="2400" dirty="0" err="1">
                <a:cs typeface="Segoe UI" panose="020B0502040204020203" pitchFamily="34" charset="0"/>
              </a:rPr>
              <a:t>es</a:t>
            </a:r>
            <a:r>
              <a:rPr lang="en-GB" sz="2400" dirty="0">
                <a:cs typeface="Segoe UI" panose="020B0502040204020203" pitchFamily="34" charset="0"/>
              </a:rPr>
              <a:t> un </a:t>
            </a:r>
            <a:r>
              <a:rPr lang="en-GB" sz="2400" dirty="0" err="1">
                <a:cs typeface="Segoe UI" panose="020B0502040204020203" pitchFamily="34" charset="0"/>
              </a:rPr>
              <a:t>desierto</a:t>
            </a:r>
            <a:r>
              <a:rPr lang="en-GB" sz="2400" dirty="0">
                <a:cs typeface="Segoe UI" panose="020B0502040204020203" pitchFamily="34" charset="0"/>
              </a:rPr>
              <a:t> </a:t>
            </a:r>
            <a:r>
              <a:rPr lang="en-GB" sz="2400" dirty="0" err="1">
                <a:cs typeface="Segoe UI" panose="020B0502040204020203" pitchFamily="34" charset="0"/>
              </a:rPr>
              <a:t>frío</a:t>
            </a:r>
            <a:endParaRPr lang="en-GB" sz="2400" dirty="0"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369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870" y="624110"/>
            <a:ext cx="8911687" cy="1280890"/>
          </a:xfrm>
        </p:spPr>
        <p:txBody>
          <a:bodyPr/>
          <a:lstStyle/>
          <a:p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Ubicaci</a:t>
            </a:r>
            <a:r>
              <a:rPr lang="es-ES" dirty="0" err="1">
                <a:latin typeface="Segoe UI" panose="020B0502040204020203" pitchFamily="34" charset="0"/>
                <a:cs typeface="Segoe UI" panose="020B0502040204020203" pitchFamily="34" charset="0"/>
              </a:rPr>
              <a:t>ón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22" name="Picture 2" descr="Image result for municipio de raqui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516" y="264628"/>
            <a:ext cx="5655820" cy="501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tbcolombia.com/archivo-rutas/imagenes/mapacandelari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96" y="1413541"/>
            <a:ext cx="5426359" cy="483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6210516" y="5431809"/>
            <a:ext cx="5655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El </a:t>
            </a:r>
            <a:r>
              <a:rPr lang="en-GB" dirty="0" err="1"/>
              <a:t>desierto</a:t>
            </a:r>
            <a:r>
              <a:rPr lang="en-GB" dirty="0"/>
              <a:t> de la </a:t>
            </a:r>
            <a:r>
              <a:rPr lang="en-GB" dirty="0" err="1"/>
              <a:t>candelaria</a:t>
            </a:r>
            <a:r>
              <a:rPr lang="en-GB" dirty="0"/>
              <a:t> </a:t>
            </a:r>
            <a:r>
              <a:rPr lang="en-GB" dirty="0" err="1"/>
              <a:t>está</a:t>
            </a:r>
            <a:r>
              <a:rPr lang="en-GB" dirty="0"/>
              <a:t> </a:t>
            </a:r>
            <a:r>
              <a:rPr lang="en-GB" dirty="0" err="1"/>
              <a:t>ubicado</a:t>
            </a:r>
            <a:r>
              <a:rPr lang="en-GB" dirty="0"/>
              <a:t> a 7km de </a:t>
            </a:r>
            <a:r>
              <a:rPr lang="en-GB" dirty="0" err="1"/>
              <a:t>Ráquira</a:t>
            </a:r>
            <a:r>
              <a:rPr lang="en-GB" dirty="0"/>
              <a:t> y a 32 km de Villa de Leyva </a:t>
            </a:r>
            <a:r>
              <a:rPr lang="en-GB" dirty="0" err="1"/>
              <a:t>en</a:t>
            </a:r>
            <a:r>
              <a:rPr lang="en-GB" dirty="0"/>
              <a:t> Boyacá</a:t>
            </a:r>
          </a:p>
        </p:txBody>
      </p:sp>
    </p:spTree>
    <p:extLst>
      <p:ext uri="{BB962C8B-B14F-4D97-AF65-F5344CB8AC3E}">
        <p14:creationId xmlns:p14="http://schemas.microsoft.com/office/powerpoint/2010/main" val="483384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3032" y="624110"/>
            <a:ext cx="2099844" cy="963150"/>
          </a:xfrm>
        </p:spPr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Relieve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3032" y="1337094"/>
            <a:ext cx="10478968" cy="1593011"/>
          </a:xfrm>
        </p:spPr>
        <p:txBody>
          <a:bodyPr/>
          <a:lstStyle/>
          <a:p>
            <a:pPr marL="0" indent="0">
              <a:buNone/>
            </a:pPr>
            <a:r>
              <a:rPr lang="es-ES" sz="2400" dirty="0">
                <a:solidFill>
                  <a:srgbClr val="252525"/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El Desierto de la Candelaria cuenta con 128 kilómetros cuadrados, se encuentra en la cordillera oriental sobre la cadena montañosa, y desciende desde 2,600 msnm a 2,200 msnm en el río de la Candelaria </a:t>
            </a:r>
            <a:endParaRPr lang="es-ES" sz="2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5490" t="17864" r="27518" b="19823"/>
          <a:stretch/>
        </p:blipFill>
        <p:spPr>
          <a:xfrm>
            <a:off x="6359858" y="2698092"/>
            <a:ext cx="5268554" cy="3927895"/>
          </a:xfrm>
          <a:prstGeom prst="rect">
            <a:avLst/>
          </a:prstGeom>
        </p:spPr>
      </p:pic>
      <p:pic>
        <p:nvPicPr>
          <p:cNvPr id="6146" name="Picture 2" descr="Image result for desierto de la candela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9" y="2836455"/>
            <a:ext cx="4868222" cy="365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766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975" y="624110"/>
            <a:ext cx="8911687" cy="1280890"/>
          </a:xfrm>
        </p:spPr>
        <p:txBody>
          <a:bodyPr/>
          <a:lstStyle/>
          <a:p>
            <a:r>
              <a:rPr lang="en-US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Caracter</a:t>
            </a:r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í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sticas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1975" y="1264555"/>
            <a:ext cx="7900988" cy="2120900"/>
          </a:xfrm>
        </p:spPr>
        <p:txBody>
          <a:bodyPr>
            <a:noAutofit/>
          </a:bodyPr>
          <a:lstStyle/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Temperatura promedio: 15ºC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Las temperaturas van desde 5ºC hasta 21ºC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Precipitación anual: 700 mm en forma de lluvia, granizo y a veces nieve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Humedad promedio: 35%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Altitud promedio: 2,300 </a:t>
            </a:r>
            <a:r>
              <a:rPr lang="es-ES_tradnl" sz="20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m.s.n.m</a:t>
            </a:r>
            <a:endParaRPr lang="es-ES_tradnl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3924300"/>
            <a:ext cx="8320602" cy="2319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050" y="3810000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28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>
                <a:latin typeface="Avenir Light" charset="0"/>
              </a:rPr>
              <a:t>Fauna</a:t>
            </a:r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52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24110"/>
            <a:ext cx="8911687" cy="1280890"/>
          </a:xfrm>
        </p:spPr>
        <p:txBody>
          <a:bodyPr/>
          <a:lstStyle/>
          <a:p>
            <a:r>
              <a:rPr lang="en-US" dirty="0"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Flora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1579419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La flora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en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el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desierto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candelaria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esta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compuesta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plantas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climas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muy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secos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r>
              <a:rPr lang="en-US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Cactus</a:t>
            </a:r>
          </a:p>
          <a:p>
            <a:r>
              <a:rPr lang="en-US" dirty="0" err="1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Nopales</a:t>
            </a:r>
          </a:p>
          <a:p>
            <a:r>
              <a:rPr lang="en-US" dirty="0" err="1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Etc</a:t>
            </a:r>
          </a:p>
          <a:p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025" y="3648075"/>
            <a:ext cx="3939396" cy="264543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724275"/>
            <a:ext cx="3939396" cy="264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39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Humanos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409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1" y="0"/>
            <a:ext cx="12190758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52"/>
          <a:stretch/>
        </p:blipFill>
        <p:spPr>
          <a:xfrm>
            <a:off x="8229598" y="10"/>
            <a:ext cx="3962402" cy="22540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" b="12438"/>
          <a:stretch/>
        </p:blipFill>
        <p:spPr>
          <a:xfrm>
            <a:off x="8229598" y="4594782"/>
            <a:ext cx="3962402" cy="22632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2" b="-1"/>
          <a:stretch/>
        </p:blipFill>
        <p:spPr>
          <a:xfrm>
            <a:off x="8229598" y="2252669"/>
            <a:ext cx="3962402" cy="2339346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8231405" y="2254053"/>
            <a:ext cx="3959352" cy="2766"/>
          </a:xfrm>
          <a:prstGeom prst="line">
            <a:avLst/>
          </a:prstGeom>
          <a:ln w="50800" cap="sq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8231405" y="4594782"/>
            <a:ext cx="3959352" cy="2766"/>
          </a:xfrm>
          <a:prstGeom prst="line">
            <a:avLst/>
          </a:prstGeom>
          <a:ln w="50800" cap="sq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1" y="659027"/>
            <a:ext cx="9042690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200" dirty="0" err="1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Desierto</a:t>
            </a:r>
            <a:r>
              <a:rPr lang="en-US" sz="3200" dirty="0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 de la Guajira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106" y="1847169"/>
            <a:ext cx="7145867" cy="3879222"/>
          </a:xfrm>
        </p:spPr>
        <p:txBody>
          <a:bodyPr>
            <a:normAutofit/>
          </a:bodyPr>
          <a:lstStyle/>
          <a:p>
            <a:r>
              <a:rPr lang="es-ES_tradnl" dirty="0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El desierto de la Guajira es un desierto caliente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30" y="2353196"/>
            <a:ext cx="6515418" cy="40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36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Costumbres</a:t>
            </a:r>
            <a:r>
              <a:rPr lang="en-US"/>
              <a:t> y Tradicones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-</a:t>
            </a:r>
            <a:r>
              <a:rPr lang="en-US"/>
              <a:t> </a:t>
            </a:r>
            <a:r>
              <a:rPr lang="en-US" dirty="0" err="1"/>
              <a:t>Artesanía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>
                <a:solidFill>
                  <a:srgbClr val="404040"/>
                </a:solidFill>
              </a:rPr>
              <a:t>- </a:t>
            </a:r>
            <a:r>
              <a:rPr lang="en-US" dirty="0">
                <a:solidFill>
                  <a:srgbClr val="404040"/>
                </a:solidFill>
              </a:rPr>
              <a:t>Festival </a:t>
            </a:r>
            <a:r>
              <a:rPr lang="en-US" dirty="0" err="1">
                <a:solidFill>
                  <a:srgbClr val="404040"/>
                </a:solidFill>
              </a:rPr>
              <a:t>Internacional</a:t>
            </a:r>
            <a:r>
              <a:rPr lang="en-US" dirty="0">
                <a:solidFill>
                  <a:srgbClr val="404040"/>
                </a:solidFill>
              </a:rPr>
              <a:t> de la </a:t>
            </a:r>
            <a:r>
              <a:rPr lang="en-US" dirty="0" err="1">
                <a:solidFill>
                  <a:srgbClr val="404040"/>
                </a:solidFill>
              </a:rPr>
              <a:t>cultura</a:t>
            </a:r>
            <a:r>
              <a:rPr lang="en-US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r>
              <a:rPr lang="en-US">
                <a:solidFill>
                  <a:srgbClr val="404040"/>
                </a:solidFill>
              </a:rPr>
              <a:t>-</a:t>
            </a:r>
            <a:r>
              <a:rPr lang="en-US" dirty="0">
                <a:solidFill>
                  <a:srgbClr val="404040"/>
                </a:solidFill>
              </a:rPr>
              <a:t>Ferias y fiestas de la </a:t>
            </a:r>
            <a:r>
              <a:rPr lang="en-US" dirty="0" err="1">
                <a:solidFill>
                  <a:srgbClr val="404040"/>
                </a:solidFill>
              </a:rPr>
              <a:t>virgen</a:t>
            </a:r>
            <a:r>
              <a:rPr lang="en-US" dirty="0">
                <a:solidFill>
                  <a:srgbClr val="404040"/>
                </a:solidFill>
              </a:rPr>
              <a:t> del </a:t>
            </a:r>
            <a:r>
              <a:rPr lang="en-US" dirty="0" err="1">
                <a:solidFill>
                  <a:srgbClr val="404040"/>
                </a:solidFill>
              </a:rPr>
              <a:t>cármen</a:t>
            </a:r>
            <a:r>
              <a:rPr lang="en-US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Imagen 3" descr="... De San Juan: Procesión de la Virgen del Carmen en Las Cabezas de S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3499485"/>
            <a:ext cx="2125244" cy="3206116"/>
          </a:xfrm>
          <a:prstGeom prst="rect">
            <a:avLst/>
          </a:prstGeom>
        </p:spPr>
      </p:pic>
      <p:pic>
        <p:nvPicPr>
          <p:cNvPr id="5" name="Imagen 4" descr="Ráquira | Ráquira | By: Alveart | Flickr - Photo Sharing!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686175"/>
            <a:ext cx="3888198" cy="2914650"/>
          </a:xfrm>
          <a:prstGeom prst="rect">
            <a:avLst/>
          </a:prstGeom>
        </p:spPr>
      </p:pic>
      <p:pic>
        <p:nvPicPr>
          <p:cNvPr id="6" name="Imagen 5" descr="festival boyac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550" y="954748"/>
            <a:ext cx="3831032" cy="230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62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Gastronomía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0040" y="2137064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 err="1"/>
              <a:t>Cocido</a:t>
            </a:r>
            <a:r>
              <a:rPr lang="en-US" sz="2400" dirty="0"/>
              <a:t> </a:t>
            </a:r>
            <a:r>
              <a:rPr lang="en-US" sz="2400" dirty="0" err="1"/>
              <a:t>boyacense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316" y="2800350"/>
            <a:ext cx="3450566" cy="301924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122266" y="2188517"/>
            <a:ext cx="2743200" cy="461665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s-ES" sz="2400" dirty="0" err="1"/>
              <a:t>Cubio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3598" y="2800350"/>
            <a:ext cx="3723736" cy="278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45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Vestimenta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 l="328333" t="-49688" r="-328333" b="49687"/>
          <a:stretch>
            <a:fillRect/>
          </a:stretch>
        </p:blipFill>
        <p:spPr>
          <a:xfrm>
            <a:off x="3962400" y="3448050"/>
            <a:ext cx="4313212" cy="2875475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37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/>
              <a:t>econ</a:t>
            </a:r>
            <a:r>
              <a:rPr lang="es-ES"/>
              <a:t>ómicas</a:t>
            </a:r>
            <a:r>
              <a:rPr lang="es-ES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25" y="1414553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US" sz="2400" dirty="0"/>
              <a:t>El </a:t>
            </a:r>
            <a:r>
              <a:rPr lang="en-US" sz="2400" dirty="0" err="1"/>
              <a:t>turismo</a:t>
            </a:r>
            <a:r>
              <a:rPr lang="en-US" sz="2400" dirty="0"/>
              <a:t> </a:t>
            </a:r>
            <a:r>
              <a:rPr lang="en-US" sz="2400" dirty="0" err="1"/>
              <a:t>es</a:t>
            </a:r>
            <a:r>
              <a:rPr lang="en-US" sz="2400" dirty="0"/>
              <a:t> la mayor </a:t>
            </a:r>
            <a:r>
              <a:rPr lang="en-US" sz="2400" dirty="0" err="1"/>
              <a:t>fuente</a:t>
            </a:r>
            <a:r>
              <a:rPr lang="en-US" sz="2400" dirty="0"/>
              <a:t> de </a:t>
            </a:r>
            <a:r>
              <a:rPr lang="en-US" sz="2400" dirty="0" err="1"/>
              <a:t>economia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el </a:t>
            </a:r>
            <a:r>
              <a:rPr lang="en-US" sz="2400" dirty="0" err="1"/>
              <a:t>desierto</a:t>
            </a:r>
            <a:r>
              <a:rPr lang="en-US" sz="2400" dirty="0"/>
              <a:t> de la </a:t>
            </a:r>
            <a:r>
              <a:rPr lang="en-US" sz="2400" dirty="0" err="1"/>
              <a:t>candelaria</a:t>
            </a:r>
            <a:r>
              <a:rPr lang="en-US" sz="2400" dirty="0"/>
              <a:t>, le </a:t>
            </a:r>
            <a:r>
              <a:rPr lang="en-US" sz="2400" dirty="0" err="1"/>
              <a:t>siguen</a:t>
            </a:r>
            <a:r>
              <a:rPr lang="en-US" sz="2400" dirty="0"/>
              <a:t> la </a:t>
            </a:r>
            <a:r>
              <a:rPr lang="en-US" sz="2400" dirty="0" err="1"/>
              <a:t>venta</a:t>
            </a:r>
            <a:r>
              <a:rPr lang="en-US" sz="2400" dirty="0"/>
              <a:t> de </a:t>
            </a:r>
            <a:r>
              <a:rPr lang="en-US" sz="2400" dirty="0" err="1"/>
              <a:t>artesanias</a:t>
            </a:r>
            <a:r>
              <a:rPr lang="en-US" sz="2400" dirty="0"/>
              <a:t> y </a:t>
            </a:r>
            <a:r>
              <a:rPr lang="en-US" sz="2400" dirty="0" err="1"/>
              <a:t>los</a:t>
            </a:r>
            <a:r>
              <a:rPr lang="en-US" sz="2400" dirty="0"/>
              <a:t> </a:t>
            </a:r>
            <a:r>
              <a:rPr lang="en-US" sz="2400" dirty="0" err="1"/>
              <a:t>cultivos</a:t>
            </a:r>
            <a:r>
              <a:rPr lang="en-US" sz="2400" dirty="0"/>
              <a:t> de </a:t>
            </a:r>
            <a:r>
              <a:rPr lang="en-US" sz="2400" dirty="0" err="1"/>
              <a:t>tomate</a:t>
            </a:r>
            <a:r>
              <a:rPr lang="en-US" sz="2400" dirty="0"/>
              <a:t> y </a:t>
            </a:r>
            <a:r>
              <a:rPr lang="en-US" sz="2400" dirty="0" err="1"/>
              <a:t>maiz</a:t>
            </a:r>
            <a:r>
              <a:rPr lang="en-US" sz="2400" dirty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305175"/>
            <a:ext cx="4629509" cy="225724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213" y="4339925"/>
            <a:ext cx="2770125" cy="207454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725" y="2959699"/>
            <a:ext cx="4313208" cy="241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59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14" name="Group 13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5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7" name="Group 26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8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9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40" name="Rectangle 3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42" name="Rectangle 4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2" y="0"/>
            <a:ext cx="12192002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Imagen 4" descr="llanos.jpg"/>
          <p:cNvPicPr>
            <a:picLocks noChangeAspect="1"/>
          </p:cNvPicPr>
          <p:nvPr/>
        </p:nvPicPr>
        <p:blipFill rotWithShape="1">
          <a:blip r:embed="rId3"/>
          <a:srcRect t="17312" r="-1" b="17639"/>
          <a:stretch/>
        </p:blipFill>
        <p:spPr>
          <a:xfrm>
            <a:off x="7540750" y="3"/>
            <a:ext cx="4651250" cy="2254053"/>
          </a:xfrm>
          <a:prstGeom prst="rect">
            <a:avLst/>
          </a:prstGeom>
        </p:spPr>
      </p:pic>
      <p:pic>
        <p:nvPicPr>
          <p:cNvPr id="6" name="Imagen 5" descr="display_image.php.jpeg"/>
          <p:cNvPicPr>
            <a:picLocks noChangeAspect="1"/>
          </p:cNvPicPr>
          <p:nvPr/>
        </p:nvPicPr>
        <p:blipFill rotWithShape="1">
          <a:blip r:embed="rId4"/>
          <a:srcRect r="-1" b="20070"/>
          <a:stretch/>
        </p:blipFill>
        <p:spPr>
          <a:xfrm>
            <a:off x="7540750" y="4610865"/>
            <a:ext cx="4651250" cy="22471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 r="-1" b="19567"/>
          <a:stretch/>
        </p:blipFill>
        <p:spPr>
          <a:xfrm>
            <a:off x="7540750" y="2248516"/>
            <a:ext cx="4651250" cy="2332946"/>
          </a:xfrm>
          <a:prstGeom prst="rect">
            <a:avLst/>
          </a:prstGeom>
        </p:spPr>
      </p:pic>
      <p:cxnSp>
        <p:nvCxnSpPr>
          <p:cNvPr id="44" name="Straight Connector 43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7540748" y="2254053"/>
            <a:ext cx="4651251" cy="2766"/>
          </a:xfrm>
          <a:prstGeom prst="line">
            <a:avLst/>
          </a:prstGeom>
          <a:ln w="508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7540748" y="4594782"/>
            <a:ext cx="4651251" cy="2766"/>
          </a:xfrm>
          <a:prstGeom prst="line">
            <a:avLst/>
          </a:prstGeom>
          <a:ln w="508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2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0" y="5033007"/>
            <a:ext cx="8404003" cy="857047"/>
          </a:xfrm>
          <a:custGeom>
            <a:avLst/>
            <a:gdLst>
              <a:gd name="connsiteX0" fmla="*/ 0 w 8404003"/>
              <a:gd name="connsiteY0" fmla="*/ 0 h 857047"/>
              <a:gd name="connsiteX1" fmla="*/ 797860 w 8404003"/>
              <a:gd name="connsiteY1" fmla="*/ 0 h 857047"/>
              <a:gd name="connsiteX2" fmla="*/ 2482050 w 8404003"/>
              <a:gd name="connsiteY2" fmla="*/ 0 h 857047"/>
              <a:gd name="connsiteX3" fmla="*/ 3003610 w 8404003"/>
              <a:gd name="connsiteY3" fmla="*/ 0 h 857047"/>
              <a:gd name="connsiteX4" fmla="*/ 3219959 w 8404003"/>
              <a:gd name="connsiteY4" fmla="*/ 0 h 857047"/>
              <a:gd name="connsiteX5" fmla="*/ 3311869 w 8404003"/>
              <a:gd name="connsiteY5" fmla="*/ 0 h 857047"/>
              <a:gd name="connsiteX6" fmla="*/ 3326218 w 8404003"/>
              <a:gd name="connsiteY6" fmla="*/ 0 h 857047"/>
              <a:gd name="connsiteX7" fmla="*/ 3426656 w 8404003"/>
              <a:gd name="connsiteY7" fmla="*/ 0 h 857047"/>
              <a:gd name="connsiteX8" fmla="*/ 3516436 w 8404003"/>
              <a:gd name="connsiteY8" fmla="*/ 0 h 857047"/>
              <a:gd name="connsiteX9" fmla="*/ 3601649 w 8404003"/>
              <a:gd name="connsiteY9" fmla="*/ 0 h 857047"/>
              <a:gd name="connsiteX10" fmla="*/ 3699274 w 8404003"/>
              <a:gd name="connsiteY10" fmla="*/ 0 h 857047"/>
              <a:gd name="connsiteX11" fmla="*/ 3718421 w 8404003"/>
              <a:gd name="connsiteY11" fmla="*/ 0 h 857047"/>
              <a:gd name="connsiteX12" fmla="*/ 3910939 w 8404003"/>
              <a:gd name="connsiteY12" fmla="*/ 0 h 857047"/>
              <a:gd name="connsiteX13" fmla="*/ 3927053 w 8404003"/>
              <a:gd name="connsiteY13" fmla="*/ 0 h 857047"/>
              <a:gd name="connsiteX14" fmla="*/ 4198137 w 8404003"/>
              <a:gd name="connsiteY14" fmla="*/ 0 h 857047"/>
              <a:gd name="connsiteX15" fmla="*/ 4230161 w 8404003"/>
              <a:gd name="connsiteY15" fmla="*/ 0 h 857047"/>
              <a:gd name="connsiteX16" fmla="*/ 4245215 w 8404003"/>
              <a:gd name="connsiteY16" fmla="*/ 0 h 857047"/>
              <a:gd name="connsiteX17" fmla="*/ 4350592 w 8404003"/>
              <a:gd name="connsiteY17" fmla="*/ 0 h 857047"/>
              <a:gd name="connsiteX18" fmla="*/ 4357296 w 8404003"/>
              <a:gd name="connsiteY18" fmla="*/ 0 h 857047"/>
              <a:gd name="connsiteX19" fmla="*/ 4404222 w 8404003"/>
              <a:gd name="connsiteY19" fmla="*/ 0 h 857047"/>
              <a:gd name="connsiteX20" fmla="*/ 4531592 w 8404003"/>
              <a:gd name="connsiteY20" fmla="*/ 0 h 857047"/>
              <a:gd name="connsiteX21" fmla="*/ 4598953 w 8404003"/>
              <a:gd name="connsiteY21" fmla="*/ 0 h 857047"/>
              <a:gd name="connsiteX22" fmla="*/ 4779630 w 8404003"/>
              <a:gd name="connsiteY22" fmla="*/ 0 h 857047"/>
              <a:gd name="connsiteX23" fmla="*/ 5132321 w 8404003"/>
              <a:gd name="connsiteY23" fmla="*/ 0 h 857047"/>
              <a:gd name="connsiteX24" fmla="*/ 5141543 w 8404003"/>
              <a:gd name="connsiteY24" fmla="*/ 0 h 857047"/>
              <a:gd name="connsiteX25" fmla="*/ 5188556 w 8404003"/>
              <a:gd name="connsiteY25" fmla="*/ 0 h 857047"/>
              <a:gd name="connsiteX26" fmla="*/ 5206100 w 8404003"/>
              <a:gd name="connsiteY26" fmla="*/ 0 h 857047"/>
              <a:gd name="connsiteX27" fmla="*/ 5722554 w 8404003"/>
              <a:gd name="connsiteY27" fmla="*/ 0 h 857047"/>
              <a:gd name="connsiteX28" fmla="*/ 5732230 w 8404003"/>
              <a:gd name="connsiteY28" fmla="*/ 0 h 857047"/>
              <a:gd name="connsiteX29" fmla="*/ 5798594 w 8404003"/>
              <a:gd name="connsiteY29" fmla="*/ 0 h 857047"/>
              <a:gd name="connsiteX30" fmla="*/ 5799962 w 8404003"/>
              <a:gd name="connsiteY30" fmla="*/ 0 h 857047"/>
              <a:gd name="connsiteX31" fmla="*/ 6338565 w 8404003"/>
              <a:gd name="connsiteY31" fmla="*/ 0 h 857047"/>
              <a:gd name="connsiteX32" fmla="*/ 6649966 w 8404003"/>
              <a:gd name="connsiteY32" fmla="*/ 0 h 857047"/>
              <a:gd name="connsiteX33" fmla="*/ 6730668 w 8404003"/>
              <a:gd name="connsiteY33" fmla="*/ 0 h 857047"/>
              <a:gd name="connsiteX34" fmla="*/ 7178721 w 8404003"/>
              <a:gd name="connsiteY34" fmla="*/ 0 h 857047"/>
              <a:gd name="connsiteX35" fmla="*/ 7277889 w 8404003"/>
              <a:gd name="connsiteY35" fmla="*/ 0 h 857047"/>
              <a:gd name="connsiteX36" fmla="*/ 7782893 w 8404003"/>
              <a:gd name="connsiteY36" fmla="*/ 0 h 857047"/>
              <a:gd name="connsiteX37" fmla="*/ 8006080 w 8404003"/>
              <a:gd name="connsiteY37" fmla="*/ 0 h 857047"/>
              <a:gd name="connsiteX38" fmla="*/ 8030270 w 8404003"/>
              <a:gd name="connsiteY38" fmla="*/ 10516 h 857047"/>
              <a:gd name="connsiteX39" fmla="*/ 8035108 w 8404003"/>
              <a:gd name="connsiteY39" fmla="*/ 15774 h 857047"/>
              <a:gd name="connsiteX40" fmla="*/ 8393118 w 8404003"/>
              <a:gd name="connsiteY40" fmla="*/ 404863 h 857047"/>
              <a:gd name="connsiteX41" fmla="*/ 8393118 w 8404003"/>
              <a:gd name="connsiteY41" fmla="*/ 452185 h 857047"/>
              <a:gd name="connsiteX42" fmla="*/ 8035108 w 8404003"/>
              <a:gd name="connsiteY42" fmla="*/ 841273 h 857047"/>
              <a:gd name="connsiteX43" fmla="*/ 8030270 w 8404003"/>
              <a:gd name="connsiteY43" fmla="*/ 846531 h 857047"/>
              <a:gd name="connsiteX44" fmla="*/ 8006080 w 8404003"/>
              <a:gd name="connsiteY44" fmla="*/ 857047 h 857047"/>
              <a:gd name="connsiteX45" fmla="*/ 7889742 w 8404003"/>
              <a:gd name="connsiteY45" fmla="*/ 857047 h 857047"/>
              <a:gd name="connsiteX46" fmla="*/ 7782893 w 8404003"/>
              <a:gd name="connsiteY46" fmla="*/ 857047 h 857047"/>
              <a:gd name="connsiteX47" fmla="*/ 7776190 w 8404003"/>
              <a:gd name="connsiteY47" fmla="*/ 857047 h 857047"/>
              <a:gd name="connsiteX48" fmla="*/ 7730315 w 8404003"/>
              <a:gd name="connsiteY48" fmla="*/ 857047 h 857047"/>
              <a:gd name="connsiteX49" fmla="*/ 7729264 w 8404003"/>
              <a:gd name="connsiteY49" fmla="*/ 857047 h 857047"/>
              <a:gd name="connsiteX50" fmla="*/ 7601893 w 8404003"/>
              <a:gd name="connsiteY50" fmla="*/ 857047 h 857047"/>
              <a:gd name="connsiteX51" fmla="*/ 7467477 w 8404003"/>
              <a:gd name="connsiteY51" fmla="*/ 857047 h 857047"/>
              <a:gd name="connsiteX52" fmla="*/ 7353856 w 8404003"/>
              <a:gd name="connsiteY52" fmla="*/ 857047 h 857047"/>
              <a:gd name="connsiteX53" fmla="*/ 7075374 w 8404003"/>
              <a:gd name="connsiteY53" fmla="*/ 857047 h 857047"/>
              <a:gd name="connsiteX54" fmla="*/ 6944929 w 8404003"/>
              <a:gd name="connsiteY54" fmla="*/ 857047 h 857047"/>
              <a:gd name="connsiteX55" fmla="*/ 6528153 w 8404003"/>
              <a:gd name="connsiteY55" fmla="*/ 857047 h 857047"/>
              <a:gd name="connsiteX56" fmla="*/ 6334891 w 8404003"/>
              <a:gd name="connsiteY56" fmla="*/ 857047 h 857047"/>
              <a:gd name="connsiteX57" fmla="*/ 5799962 w 8404003"/>
              <a:gd name="connsiteY57" fmla="*/ 857047 h 857047"/>
              <a:gd name="connsiteX58" fmla="*/ 5722554 w 8404003"/>
              <a:gd name="connsiteY58" fmla="*/ 857047 h 857047"/>
              <a:gd name="connsiteX59" fmla="*/ 5648775 w 8404003"/>
              <a:gd name="connsiteY59" fmla="*/ 857047 h 857047"/>
              <a:gd name="connsiteX60" fmla="*/ 5483520 w 8404003"/>
              <a:gd name="connsiteY60" fmla="*/ 857047 h 857047"/>
              <a:gd name="connsiteX61" fmla="*/ 5473550 w 8404003"/>
              <a:gd name="connsiteY61" fmla="*/ 857047 h 857047"/>
              <a:gd name="connsiteX62" fmla="*/ 5132321 w 8404003"/>
              <a:gd name="connsiteY62" fmla="*/ 857047 h 857047"/>
              <a:gd name="connsiteX63" fmla="*/ 5047108 w 8404003"/>
              <a:gd name="connsiteY63" fmla="*/ 857047 h 857047"/>
              <a:gd name="connsiteX64" fmla="*/ 4954764 w 8404003"/>
              <a:gd name="connsiteY64" fmla="*/ 857047 h 857047"/>
              <a:gd name="connsiteX65" fmla="*/ 4930335 w 8404003"/>
              <a:gd name="connsiteY65" fmla="*/ 857047 h 857047"/>
              <a:gd name="connsiteX66" fmla="*/ 4450619 w 8404003"/>
              <a:gd name="connsiteY66" fmla="*/ 857047 h 857047"/>
              <a:gd name="connsiteX67" fmla="*/ 4350592 w 8404003"/>
              <a:gd name="connsiteY67" fmla="*/ 857047 h 857047"/>
              <a:gd name="connsiteX68" fmla="*/ 4335538 w 8404003"/>
              <a:gd name="connsiteY68" fmla="*/ 857047 h 857047"/>
              <a:gd name="connsiteX69" fmla="*/ 4230161 w 8404003"/>
              <a:gd name="connsiteY69" fmla="*/ 857047 h 857047"/>
              <a:gd name="connsiteX70" fmla="*/ 4215812 w 8404003"/>
              <a:gd name="connsiteY70" fmla="*/ 857047 h 857047"/>
              <a:gd name="connsiteX71" fmla="*/ 4115374 w 8404003"/>
              <a:gd name="connsiteY71" fmla="*/ 857047 h 857047"/>
              <a:gd name="connsiteX72" fmla="*/ 4049804 w 8404003"/>
              <a:gd name="connsiteY72" fmla="*/ 857047 h 857047"/>
              <a:gd name="connsiteX73" fmla="*/ 3842757 w 8404003"/>
              <a:gd name="connsiteY73" fmla="*/ 857047 h 857047"/>
              <a:gd name="connsiteX74" fmla="*/ 3614977 w 8404003"/>
              <a:gd name="connsiteY74" fmla="*/ 857047 h 857047"/>
              <a:gd name="connsiteX75" fmla="*/ 3516436 w 8404003"/>
              <a:gd name="connsiteY75" fmla="*/ 857047 h 857047"/>
              <a:gd name="connsiteX76" fmla="*/ 3452333 w 8404003"/>
              <a:gd name="connsiteY76" fmla="*/ 857047 h 857047"/>
              <a:gd name="connsiteX77" fmla="*/ 3311869 w 8404003"/>
              <a:gd name="connsiteY77" fmla="*/ 857047 h 857047"/>
              <a:gd name="connsiteX78" fmla="*/ 3300088 w 8404003"/>
              <a:gd name="connsiteY78" fmla="*/ 857047 h 857047"/>
              <a:gd name="connsiteX79" fmla="*/ 3272588 w 8404003"/>
              <a:gd name="connsiteY79" fmla="*/ 857047 h 857047"/>
              <a:gd name="connsiteX80" fmla="*/ 3179295 w 8404003"/>
              <a:gd name="connsiteY80" fmla="*/ 857047 h 857047"/>
              <a:gd name="connsiteX81" fmla="*/ 3003610 w 8404003"/>
              <a:gd name="connsiteY81" fmla="*/ 857047 h 857047"/>
              <a:gd name="connsiteX82" fmla="*/ 2997618 w 8404003"/>
              <a:gd name="connsiteY82" fmla="*/ 857047 h 857047"/>
              <a:gd name="connsiteX83" fmla="*/ 797860 w 8404003"/>
              <a:gd name="connsiteY83" fmla="*/ 857047 h 857047"/>
              <a:gd name="connsiteX84" fmla="*/ 0 w 8404003"/>
              <a:gd name="connsiteY84" fmla="*/ 857047 h 857047"/>
              <a:gd name="connsiteX85" fmla="*/ 0 w 8404003"/>
              <a:gd name="connsiteY85" fmla="*/ 0 h 8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8404003" h="857047">
                <a:moveTo>
                  <a:pt x="0" y="0"/>
                </a:moveTo>
                <a:cubicBezTo>
                  <a:pt x="0" y="0"/>
                  <a:pt x="0" y="0"/>
                  <a:pt x="797860" y="0"/>
                </a:cubicBezTo>
                <a:cubicBezTo>
                  <a:pt x="797860" y="0"/>
                  <a:pt x="797860" y="0"/>
                  <a:pt x="2482050" y="0"/>
                </a:cubicBezTo>
                <a:lnTo>
                  <a:pt x="3003610" y="0"/>
                </a:lnTo>
                <a:cubicBezTo>
                  <a:pt x="3003610" y="0"/>
                  <a:pt x="3003610" y="0"/>
                  <a:pt x="3219959" y="0"/>
                </a:cubicBezTo>
                <a:lnTo>
                  <a:pt x="3311869" y="0"/>
                </a:lnTo>
                <a:lnTo>
                  <a:pt x="3326218" y="0"/>
                </a:lnTo>
                <a:lnTo>
                  <a:pt x="3426656" y="0"/>
                </a:lnTo>
                <a:lnTo>
                  <a:pt x="3516436" y="0"/>
                </a:lnTo>
                <a:cubicBezTo>
                  <a:pt x="3516436" y="0"/>
                  <a:pt x="3516436" y="0"/>
                  <a:pt x="3601649" y="0"/>
                </a:cubicBezTo>
                <a:lnTo>
                  <a:pt x="3699274" y="0"/>
                </a:lnTo>
                <a:lnTo>
                  <a:pt x="3718421" y="0"/>
                </a:lnTo>
                <a:cubicBezTo>
                  <a:pt x="3768918" y="0"/>
                  <a:pt x="3832038" y="0"/>
                  <a:pt x="3910939" y="0"/>
                </a:cubicBezTo>
                <a:lnTo>
                  <a:pt x="3927053" y="0"/>
                </a:lnTo>
                <a:lnTo>
                  <a:pt x="4198137" y="0"/>
                </a:lnTo>
                <a:lnTo>
                  <a:pt x="4230161" y="0"/>
                </a:lnTo>
                <a:lnTo>
                  <a:pt x="4245215" y="0"/>
                </a:lnTo>
                <a:lnTo>
                  <a:pt x="4350592" y="0"/>
                </a:lnTo>
                <a:lnTo>
                  <a:pt x="4357296" y="0"/>
                </a:lnTo>
                <a:lnTo>
                  <a:pt x="4404222" y="0"/>
                </a:lnTo>
                <a:lnTo>
                  <a:pt x="4531592" y="0"/>
                </a:lnTo>
                <a:lnTo>
                  <a:pt x="4598953" y="0"/>
                </a:lnTo>
                <a:lnTo>
                  <a:pt x="4779630" y="0"/>
                </a:lnTo>
                <a:lnTo>
                  <a:pt x="5132321" y="0"/>
                </a:lnTo>
                <a:cubicBezTo>
                  <a:pt x="5132321" y="0"/>
                  <a:pt x="5132321" y="0"/>
                  <a:pt x="5141543" y="0"/>
                </a:cubicBezTo>
                <a:lnTo>
                  <a:pt x="5188556" y="0"/>
                </a:lnTo>
                <a:lnTo>
                  <a:pt x="5206100" y="0"/>
                </a:lnTo>
                <a:cubicBezTo>
                  <a:pt x="5279879" y="0"/>
                  <a:pt x="5427438" y="0"/>
                  <a:pt x="5722554" y="0"/>
                </a:cubicBezTo>
                <a:cubicBezTo>
                  <a:pt x="5722554" y="0"/>
                  <a:pt x="5722554" y="0"/>
                  <a:pt x="5732230" y="0"/>
                </a:cubicBezTo>
                <a:lnTo>
                  <a:pt x="5798594" y="0"/>
                </a:lnTo>
                <a:lnTo>
                  <a:pt x="5799962" y="0"/>
                </a:lnTo>
                <a:cubicBezTo>
                  <a:pt x="5799962" y="0"/>
                  <a:pt x="5799962" y="0"/>
                  <a:pt x="6338565" y="0"/>
                </a:cubicBezTo>
                <a:lnTo>
                  <a:pt x="6649966" y="0"/>
                </a:lnTo>
                <a:lnTo>
                  <a:pt x="6730668" y="0"/>
                </a:lnTo>
                <a:lnTo>
                  <a:pt x="7178721" y="0"/>
                </a:lnTo>
                <a:lnTo>
                  <a:pt x="7277889" y="0"/>
                </a:lnTo>
                <a:lnTo>
                  <a:pt x="7782893" y="0"/>
                </a:lnTo>
                <a:lnTo>
                  <a:pt x="8006080" y="0"/>
                </a:lnTo>
                <a:cubicBezTo>
                  <a:pt x="8015756" y="0"/>
                  <a:pt x="8025432" y="5258"/>
                  <a:pt x="8030270" y="10516"/>
                </a:cubicBezTo>
                <a:cubicBezTo>
                  <a:pt x="8030270" y="10516"/>
                  <a:pt x="8035108" y="10516"/>
                  <a:pt x="8035108" y="15774"/>
                </a:cubicBezTo>
                <a:cubicBezTo>
                  <a:pt x="8035108" y="15774"/>
                  <a:pt x="8035108" y="15774"/>
                  <a:pt x="8393118" y="404863"/>
                </a:cubicBezTo>
                <a:cubicBezTo>
                  <a:pt x="8407632" y="415379"/>
                  <a:pt x="8407632" y="436411"/>
                  <a:pt x="8393118" y="452185"/>
                </a:cubicBezTo>
                <a:cubicBezTo>
                  <a:pt x="8393118" y="452185"/>
                  <a:pt x="8393118" y="452185"/>
                  <a:pt x="8035108" y="841273"/>
                </a:cubicBezTo>
                <a:cubicBezTo>
                  <a:pt x="8035108" y="841273"/>
                  <a:pt x="8030270" y="841273"/>
                  <a:pt x="8030270" y="846531"/>
                </a:cubicBezTo>
                <a:cubicBezTo>
                  <a:pt x="8025432" y="851789"/>
                  <a:pt x="8015756" y="857047"/>
                  <a:pt x="8006080" y="857047"/>
                </a:cubicBezTo>
                <a:cubicBezTo>
                  <a:pt x="8006080" y="857047"/>
                  <a:pt x="8006080" y="857047"/>
                  <a:pt x="7889742" y="857047"/>
                </a:cubicBezTo>
                <a:lnTo>
                  <a:pt x="7782893" y="857047"/>
                </a:lnTo>
                <a:lnTo>
                  <a:pt x="7776190" y="857047"/>
                </a:lnTo>
                <a:lnTo>
                  <a:pt x="7730315" y="857047"/>
                </a:lnTo>
                <a:lnTo>
                  <a:pt x="7729264" y="857047"/>
                </a:lnTo>
                <a:lnTo>
                  <a:pt x="7601893" y="857047"/>
                </a:lnTo>
                <a:lnTo>
                  <a:pt x="7467477" y="857047"/>
                </a:lnTo>
                <a:lnTo>
                  <a:pt x="7353856" y="857047"/>
                </a:lnTo>
                <a:lnTo>
                  <a:pt x="7075374" y="857047"/>
                </a:lnTo>
                <a:lnTo>
                  <a:pt x="6944929" y="857047"/>
                </a:lnTo>
                <a:lnTo>
                  <a:pt x="6528153" y="857047"/>
                </a:lnTo>
                <a:lnTo>
                  <a:pt x="6334891" y="857047"/>
                </a:lnTo>
                <a:lnTo>
                  <a:pt x="5799962" y="857047"/>
                </a:lnTo>
                <a:cubicBezTo>
                  <a:pt x="5799962" y="857047"/>
                  <a:pt x="5799962" y="857047"/>
                  <a:pt x="5722554" y="857047"/>
                </a:cubicBezTo>
                <a:cubicBezTo>
                  <a:pt x="5722554" y="857047"/>
                  <a:pt x="5722554" y="857047"/>
                  <a:pt x="5648775" y="857047"/>
                </a:cubicBezTo>
                <a:lnTo>
                  <a:pt x="5483520" y="857047"/>
                </a:lnTo>
                <a:lnTo>
                  <a:pt x="5473550" y="857047"/>
                </a:lnTo>
                <a:cubicBezTo>
                  <a:pt x="5390548" y="857047"/>
                  <a:pt x="5279879" y="857047"/>
                  <a:pt x="5132321" y="857047"/>
                </a:cubicBezTo>
                <a:cubicBezTo>
                  <a:pt x="5132321" y="857047"/>
                  <a:pt x="5132321" y="857047"/>
                  <a:pt x="5047108" y="857047"/>
                </a:cubicBezTo>
                <a:lnTo>
                  <a:pt x="4954764" y="857047"/>
                </a:lnTo>
                <a:lnTo>
                  <a:pt x="4930335" y="857047"/>
                </a:lnTo>
                <a:cubicBezTo>
                  <a:pt x="4829342" y="857047"/>
                  <a:pt x="4677853" y="857047"/>
                  <a:pt x="4450619" y="857047"/>
                </a:cubicBezTo>
                <a:lnTo>
                  <a:pt x="4350592" y="857047"/>
                </a:lnTo>
                <a:lnTo>
                  <a:pt x="4335538" y="857047"/>
                </a:lnTo>
                <a:lnTo>
                  <a:pt x="4230161" y="857047"/>
                </a:lnTo>
                <a:lnTo>
                  <a:pt x="4215812" y="857047"/>
                </a:lnTo>
                <a:lnTo>
                  <a:pt x="4115374" y="857047"/>
                </a:lnTo>
                <a:lnTo>
                  <a:pt x="4049804" y="857047"/>
                </a:lnTo>
                <a:lnTo>
                  <a:pt x="3842757" y="857047"/>
                </a:lnTo>
                <a:lnTo>
                  <a:pt x="3614977" y="857047"/>
                </a:lnTo>
                <a:lnTo>
                  <a:pt x="3516436" y="857047"/>
                </a:lnTo>
                <a:cubicBezTo>
                  <a:pt x="3516436" y="857047"/>
                  <a:pt x="3516436" y="857047"/>
                  <a:pt x="3452333" y="857047"/>
                </a:cubicBezTo>
                <a:lnTo>
                  <a:pt x="3311869" y="857047"/>
                </a:lnTo>
                <a:lnTo>
                  <a:pt x="3300088" y="857047"/>
                </a:lnTo>
                <a:lnTo>
                  <a:pt x="3272588" y="857047"/>
                </a:lnTo>
                <a:lnTo>
                  <a:pt x="3179295" y="857047"/>
                </a:lnTo>
                <a:lnTo>
                  <a:pt x="3003610" y="857047"/>
                </a:lnTo>
                <a:lnTo>
                  <a:pt x="2997618" y="857047"/>
                </a:lnTo>
                <a:cubicBezTo>
                  <a:pt x="2683367" y="857047"/>
                  <a:pt x="2054864" y="857047"/>
                  <a:pt x="797860" y="857047"/>
                </a:cubicBezTo>
                <a:cubicBezTo>
                  <a:pt x="797860" y="857047"/>
                  <a:pt x="797860" y="857047"/>
                  <a:pt x="0" y="857047"/>
                </a:cubicBezTo>
                <a:cubicBezTo>
                  <a:pt x="0" y="857047"/>
                  <a:pt x="0" y="85704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278" y="967417"/>
            <a:ext cx="6675215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 err="1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Sabana</a:t>
            </a:r>
            <a:r>
              <a:rPr lang="en-US" sz="4000" dirty="0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 de </a:t>
            </a:r>
            <a:r>
              <a:rPr lang="en-US" sz="4000" dirty="0" err="1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los</a:t>
            </a:r>
            <a:r>
              <a:rPr lang="en-US" sz="4000" dirty="0">
                <a:solidFill>
                  <a:srgbClr val="FEFFFF"/>
                </a:solidFill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 Llanos</a:t>
            </a:r>
          </a:p>
        </p:txBody>
      </p:sp>
      <p:pic>
        <p:nvPicPr>
          <p:cNvPr id="7170" name="Picture 2" descr="Image result for sabana de los llanos oriental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91" y="354501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78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6" name="Group 5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9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9" name="Group 18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0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3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4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5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6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7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32" name="Rectangle 3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34" name="Rectangle 3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229" y="63498"/>
            <a:ext cx="4237644" cy="5751088"/>
          </a:xfrm>
          <a:prstGeom prst="rect">
            <a:avLst/>
          </a:prstGeom>
        </p:spPr>
      </p:pic>
      <p:sp>
        <p:nvSpPr>
          <p:cNvPr id="35" name="Rectangle 3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2" y="0"/>
            <a:ext cx="6111243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Freeform 2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0" y="5033007"/>
            <a:ext cx="6881206" cy="857047"/>
          </a:xfrm>
          <a:custGeom>
            <a:avLst/>
            <a:gdLst>
              <a:gd name="connsiteX0" fmla="*/ 0 w 6881206"/>
              <a:gd name="connsiteY0" fmla="*/ 0 h 857047"/>
              <a:gd name="connsiteX1" fmla="*/ 653445 w 6881206"/>
              <a:gd name="connsiteY1" fmla="*/ 0 h 857047"/>
              <a:gd name="connsiteX2" fmla="*/ 1156123 w 6881206"/>
              <a:gd name="connsiteY2" fmla="*/ 0 h 857047"/>
              <a:gd name="connsiteX3" fmla="*/ 1380221 w 6881206"/>
              <a:gd name="connsiteY3" fmla="*/ 0 h 857047"/>
              <a:gd name="connsiteX4" fmla="*/ 1444324 w 6881206"/>
              <a:gd name="connsiteY4" fmla="*/ 0 h 857047"/>
              <a:gd name="connsiteX5" fmla="*/ 1522072 w 6881206"/>
              <a:gd name="connsiteY5" fmla="*/ 0 h 857047"/>
              <a:gd name="connsiteX6" fmla="*/ 1596570 w 6881206"/>
              <a:gd name="connsiteY6" fmla="*/ 0 h 857047"/>
              <a:gd name="connsiteX7" fmla="*/ 1893047 w 6881206"/>
              <a:gd name="connsiteY7" fmla="*/ 0 h 857047"/>
              <a:gd name="connsiteX8" fmla="*/ 1978260 w 6881206"/>
              <a:gd name="connsiteY8" fmla="*/ 0 h 857047"/>
              <a:gd name="connsiteX9" fmla="*/ 2032793 w 6881206"/>
              <a:gd name="connsiteY9" fmla="*/ 0 h 857047"/>
              <a:gd name="connsiteX10" fmla="*/ 2095032 w 6881206"/>
              <a:gd name="connsiteY10" fmla="*/ 0 h 857047"/>
              <a:gd name="connsiteX11" fmla="*/ 2574748 w 6881206"/>
              <a:gd name="connsiteY11" fmla="*/ 0 h 857047"/>
              <a:gd name="connsiteX12" fmla="*/ 2712413 w 6881206"/>
              <a:gd name="connsiteY12" fmla="*/ 0 h 857047"/>
              <a:gd name="connsiteX13" fmla="*/ 2724164 w 6881206"/>
              <a:gd name="connsiteY13" fmla="*/ 0 h 857047"/>
              <a:gd name="connsiteX14" fmla="*/ 2806423 w 6881206"/>
              <a:gd name="connsiteY14" fmla="*/ 0 h 857047"/>
              <a:gd name="connsiteX15" fmla="*/ 2975563 w 6881206"/>
              <a:gd name="connsiteY15" fmla="*/ 0 h 857047"/>
              <a:gd name="connsiteX16" fmla="*/ 3029696 w 6881206"/>
              <a:gd name="connsiteY16" fmla="*/ 0 h 857047"/>
              <a:gd name="connsiteX17" fmla="*/ 3216247 w 6881206"/>
              <a:gd name="connsiteY17" fmla="*/ 0 h 857047"/>
              <a:gd name="connsiteX18" fmla="*/ 3464491 w 6881206"/>
              <a:gd name="connsiteY18" fmla="*/ 0 h 857047"/>
              <a:gd name="connsiteX19" fmla="*/ 3476820 w 6881206"/>
              <a:gd name="connsiteY19" fmla="*/ 0 h 857047"/>
              <a:gd name="connsiteX20" fmla="*/ 3508932 w 6881206"/>
              <a:gd name="connsiteY20" fmla="*/ 0 h 857047"/>
              <a:gd name="connsiteX21" fmla="*/ 3518154 w 6881206"/>
              <a:gd name="connsiteY21" fmla="*/ 0 h 857047"/>
              <a:gd name="connsiteX22" fmla="*/ 3563124 w 6881206"/>
              <a:gd name="connsiteY22" fmla="*/ 0 h 857047"/>
              <a:gd name="connsiteX23" fmla="*/ 3568615 w 6881206"/>
              <a:gd name="connsiteY23" fmla="*/ 0 h 857047"/>
              <a:gd name="connsiteX24" fmla="*/ 3582711 w 6881206"/>
              <a:gd name="connsiteY24" fmla="*/ 0 h 857047"/>
              <a:gd name="connsiteX25" fmla="*/ 3607047 w 6881206"/>
              <a:gd name="connsiteY25" fmla="*/ 0 h 857047"/>
              <a:gd name="connsiteX26" fmla="*/ 3711363 w 6881206"/>
              <a:gd name="connsiteY26" fmla="*/ 0 h 857047"/>
              <a:gd name="connsiteX27" fmla="*/ 3757936 w 6881206"/>
              <a:gd name="connsiteY27" fmla="*/ 0 h 857047"/>
              <a:gd name="connsiteX28" fmla="*/ 3914505 w 6881206"/>
              <a:gd name="connsiteY28" fmla="*/ 0 h 857047"/>
              <a:gd name="connsiteX29" fmla="*/ 4099165 w 6881206"/>
              <a:gd name="connsiteY29" fmla="*/ 0 h 857047"/>
              <a:gd name="connsiteX30" fmla="*/ 4176573 w 6881206"/>
              <a:gd name="connsiteY30" fmla="*/ 0 h 857047"/>
              <a:gd name="connsiteX31" fmla="*/ 4211043 w 6881206"/>
              <a:gd name="connsiteY31" fmla="*/ 0 h 857047"/>
              <a:gd name="connsiteX32" fmla="*/ 4249415 w 6881206"/>
              <a:gd name="connsiteY32" fmla="*/ 0 h 857047"/>
              <a:gd name="connsiteX33" fmla="*/ 4292911 w 6881206"/>
              <a:gd name="connsiteY33" fmla="*/ 0 h 857047"/>
              <a:gd name="connsiteX34" fmla="*/ 4715176 w 6881206"/>
              <a:gd name="connsiteY34" fmla="*/ 0 h 857047"/>
              <a:gd name="connsiteX35" fmla="*/ 4749035 w 6881206"/>
              <a:gd name="connsiteY35" fmla="*/ 0 h 857047"/>
              <a:gd name="connsiteX36" fmla="*/ 5107279 w 6881206"/>
              <a:gd name="connsiteY36" fmla="*/ 0 h 857047"/>
              <a:gd name="connsiteX37" fmla="*/ 5446306 w 6881206"/>
              <a:gd name="connsiteY37" fmla="*/ 0 h 857047"/>
              <a:gd name="connsiteX38" fmla="*/ 5654500 w 6881206"/>
              <a:gd name="connsiteY38" fmla="*/ 0 h 857047"/>
              <a:gd name="connsiteX39" fmla="*/ 5879355 w 6881206"/>
              <a:gd name="connsiteY39" fmla="*/ 0 h 857047"/>
              <a:gd name="connsiteX40" fmla="*/ 6374171 w 6881206"/>
              <a:gd name="connsiteY40" fmla="*/ 0 h 857047"/>
              <a:gd name="connsiteX41" fmla="*/ 6382691 w 6881206"/>
              <a:gd name="connsiteY41" fmla="*/ 0 h 857047"/>
              <a:gd name="connsiteX42" fmla="*/ 6406881 w 6881206"/>
              <a:gd name="connsiteY42" fmla="*/ 10516 h 857047"/>
              <a:gd name="connsiteX43" fmla="*/ 6411719 w 6881206"/>
              <a:gd name="connsiteY43" fmla="*/ 15774 h 857047"/>
              <a:gd name="connsiteX44" fmla="*/ 6412418 w 6881206"/>
              <a:gd name="connsiteY44" fmla="*/ 16534 h 857047"/>
              <a:gd name="connsiteX45" fmla="*/ 6413765 w 6881206"/>
              <a:gd name="connsiteY45" fmla="*/ 17998 h 857047"/>
              <a:gd name="connsiteX46" fmla="*/ 6418286 w 6881206"/>
              <a:gd name="connsiteY46" fmla="*/ 21854 h 857047"/>
              <a:gd name="connsiteX47" fmla="*/ 6867337 w 6881206"/>
              <a:gd name="connsiteY47" fmla="*/ 404863 h 857047"/>
              <a:gd name="connsiteX48" fmla="*/ 6867337 w 6881206"/>
              <a:gd name="connsiteY48" fmla="*/ 452185 h 857047"/>
              <a:gd name="connsiteX49" fmla="*/ 6491457 w 6881206"/>
              <a:gd name="connsiteY49" fmla="*/ 772784 h 857047"/>
              <a:gd name="connsiteX50" fmla="*/ 6413765 w 6881206"/>
              <a:gd name="connsiteY50" fmla="*/ 839050 h 857047"/>
              <a:gd name="connsiteX51" fmla="*/ 6411719 w 6881206"/>
              <a:gd name="connsiteY51" fmla="*/ 841273 h 857047"/>
              <a:gd name="connsiteX52" fmla="*/ 6406881 w 6881206"/>
              <a:gd name="connsiteY52" fmla="*/ 846531 h 857047"/>
              <a:gd name="connsiteX53" fmla="*/ 6382691 w 6881206"/>
              <a:gd name="connsiteY53" fmla="*/ 857047 h 857047"/>
              <a:gd name="connsiteX54" fmla="*/ 6374171 w 6881206"/>
              <a:gd name="connsiteY54" fmla="*/ 857047 h 857047"/>
              <a:gd name="connsiteX55" fmla="*/ 6368680 w 6881206"/>
              <a:gd name="connsiteY55" fmla="*/ 857047 h 857047"/>
              <a:gd name="connsiteX56" fmla="*/ 6348221 w 6881206"/>
              <a:gd name="connsiteY56" fmla="*/ 857047 h 857047"/>
              <a:gd name="connsiteX57" fmla="*/ 6330248 w 6881206"/>
              <a:gd name="connsiteY57" fmla="*/ 857047 h 857047"/>
              <a:gd name="connsiteX58" fmla="*/ 6266353 w 6881206"/>
              <a:gd name="connsiteY58" fmla="*/ 857047 h 857047"/>
              <a:gd name="connsiteX59" fmla="*/ 6225932 w 6881206"/>
              <a:gd name="connsiteY59" fmla="*/ 857047 h 857047"/>
              <a:gd name="connsiteX60" fmla="*/ 6106926 w 6881206"/>
              <a:gd name="connsiteY60" fmla="*/ 857047 h 857047"/>
              <a:gd name="connsiteX61" fmla="*/ 6022790 w 6881206"/>
              <a:gd name="connsiteY61" fmla="*/ 857047 h 857047"/>
              <a:gd name="connsiteX62" fmla="*/ 5844088 w 6881206"/>
              <a:gd name="connsiteY62" fmla="*/ 857047 h 857047"/>
              <a:gd name="connsiteX63" fmla="*/ 5687880 w 6881206"/>
              <a:gd name="connsiteY63" fmla="*/ 857047 h 857047"/>
              <a:gd name="connsiteX64" fmla="*/ 5451985 w 6881206"/>
              <a:gd name="connsiteY64" fmla="*/ 857047 h 857047"/>
              <a:gd name="connsiteX65" fmla="*/ 5188261 w 6881206"/>
              <a:gd name="connsiteY65" fmla="*/ 857047 h 857047"/>
              <a:gd name="connsiteX66" fmla="*/ 4904764 w 6881206"/>
              <a:gd name="connsiteY66" fmla="*/ 857047 h 857047"/>
              <a:gd name="connsiteX67" fmla="*/ 4490989 w 6881206"/>
              <a:gd name="connsiteY67" fmla="*/ 857047 h 857047"/>
              <a:gd name="connsiteX68" fmla="*/ 4176573 w 6881206"/>
              <a:gd name="connsiteY68" fmla="*/ 857047 h 857047"/>
              <a:gd name="connsiteX69" fmla="*/ 4099165 w 6881206"/>
              <a:gd name="connsiteY69" fmla="*/ 857047 h 857047"/>
              <a:gd name="connsiteX70" fmla="*/ 4089943 w 6881206"/>
              <a:gd name="connsiteY70" fmla="*/ 857047 h 857047"/>
              <a:gd name="connsiteX71" fmla="*/ 4057940 w 6881206"/>
              <a:gd name="connsiteY71" fmla="*/ 857047 h 857047"/>
              <a:gd name="connsiteX72" fmla="*/ 4025386 w 6881206"/>
              <a:gd name="connsiteY72" fmla="*/ 857047 h 857047"/>
              <a:gd name="connsiteX73" fmla="*/ 3850160 w 6881206"/>
              <a:gd name="connsiteY73" fmla="*/ 857047 h 857047"/>
              <a:gd name="connsiteX74" fmla="*/ 3563124 w 6881206"/>
              <a:gd name="connsiteY74" fmla="*/ 857047 h 857047"/>
              <a:gd name="connsiteX75" fmla="*/ 3550795 w 6881206"/>
              <a:gd name="connsiteY75" fmla="*/ 857047 h 857047"/>
              <a:gd name="connsiteX76" fmla="*/ 3508932 w 6881206"/>
              <a:gd name="connsiteY76" fmla="*/ 857047 h 857047"/>
              <a:gd name="connsiteX77" fmla="*/ 3483683 w 6881206"/>
              <a:gd name="connsiteY77" fmla="*/ 857047 h 857047"/>
              <a:gd name="connsiteX78" fmla="*/ 3464491 w 6881206"/>
              <a:gd name="connsiteY78" fmla="*/ 857047 h 857047"/>
              <a:gd name="connsiteX79" fmla="*/ 3452740 w 6881206"/>
              <a:gd name="connsiteY79" fmla="*/ 857047 h 857047"/>
              <a:gd name="connsiteX80" fmla="*/ 3423719 w 6881206"/>
              <a:gd name="connsiteY80" fmla="*/ 857047 h 857047"/>
              <a:gd name="connsiteX81" fmla="*/ 3370481 w 6881206"/>
              <a:gd name="connsiteY81" fmla="*/ 857047 h 857047"/>
              <a:gd name="connsiteX82" fmla="*/ 3306946 w 6881206"/>
              <a:gd name="connsiteY82" fmla="*/ 857047 h 857047"/>
              <a:gd name="connsiteX83" fmla="*/ 3147208 w 6881206"/>
              <a:gd name="connsiteY83" fmla="*/ 857047 h 857047"/>
              <a:gd name="connsiteX84" fmla="*/ 3114429 w 6881206"/>
              <a:gd name="connsiteY84" fmla="*/ 857047 h 857047"/>
              <a:gd name="connsiteX85" fmla="*/ 2960658 w 6881206"/>
              <a:gd name="connsiteY85" fmla="*/ 857047 h 857047"/>
              <a:gd name="connsiteX86" fmla="*/ 2827230 w 6881206"/>
              <a:gd name="connsiteY86" fmla="*/ 857047 h 857047"/>
              <a:gd name="connsiteX87" fmla="*/ 2712413 w 6881206"/>
              <a:gd name="connsiteY87" fmla="*/ 857047 h 857047"/>
              <a:gd name="connsiteX88" fmla="*/ 2680242 w 6881206"/>
              <a:gd name="connsiteY88" fmla="*/ 857047 h 857047"/>
              <a:gd name="connsiteX89" fmla="*/ 2603835 w 6881206"/>
              <a:gd name="connsiteY89" fmla="*/ 857047 h 857047"/>
              <a:gd name="connsiteX90" fmla="*/ 2455042 w 6881206"/>
              <a:gd name="connsiteY90" fmla="*/ 857047 h 857047"/>
              <a:gd name="connsiteX91" fmla="*/ 2426415 w 6881206"/>
              <a:gd name="connsiteY91" fmla="*/ 857047 h 857047"/>
              <a:gd name="connsiteX92" fmla="*/ 2209736 w 6881206"/>
              <a:gd name="connsiteY92" fmla="*/ 857047 h 857047"/>
              <a:gd name="connsiteX93" fmla="*/ 1893047 w 6881206"/>
              <a:gd name="connsiteY93" fmla="*/ 857047 h 857047"/>
              <a:gd name="connsiteX94" fmla="*/ 1885034 w 6881206"/>
              <a:gd name="connsiteY94" fmla="*/ 857047 h 857047"/>
              <a:gd name="connsiteX95" fmla="*/ 1843786 w 6881206"/>
              <a:gd name="connsiteY95" fmla="*/ 857047 h 857047"/>
              <a:gd name="connsiteX96" fmla="*/ 1828944 w 6881206"/>
              <a:gd name="connsiteY96" fmla="*/ 857047 h 857047"/>
              <a:gd name="connsiteX97" fmla="*/ 1380221 w 6881206"/>
              <a:gd name="connsiteY97" fmla="*/ 857047 h 857047"/>
              <a:gd name="connsiteX98" fmla="*/ 1333065 w 6881206"/>
              <a:gd name="connsiteY98" fmla="*/ 857047 h 857047"/>
              <a:gd name="connsiteX99" fmla="*/ 653445 w 6881206"/>
              <a:gd name="connsiteY99" fmla="*/ 857047 h 857047"/>
              <a:gd name="connsiteX100" fmla="*/ 0 w 6881206"/>
              <a:gd name="connsiteY100" fmla="*/ 857047 h 857047"/>
              <a:gd name="connsiteX101" fmla="*/ 0 w 6881206"/>
              <a:gd name="connsiteY101" fmla="*/ 0 h 8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881206" h="857047">
                <a:moveTo>
                  <a:pt x="0" y="0"/>
                </a:moveTo>
                <a:cubicBezTo>
                  <a:pt x="0" y="0"/>
                  <a:pt x="0" y="0"/>
                  <a:pt x="653445" y="0"/>
                </a:cubicBezTo>
                <a:cubicBezTo>
                  <a:pt x="653445" y="0"/>
                  <a:pt x="653445" y="0"/>
                  <a:pt x="1156123" y="0"/>
                </a:cubicBezTo>
                <a:lnTo>
                  <a:pt x="1380221" y="0"/>
                </a:lnTo>
                <a:cubicBezTo>
                  <a:pt x="1380221" y="0"/>
                  <a:pt x="1380221" y="0"/>
                  <a:pt x="1444324" y="0"/>
                </a:cubicBezTo>
                <a:lnTo>
                  <a:pt x="1522072" y="0"/>
                </a:lnTo>
                <a:lnTo>
                  <a:pt x="1596570" y="0"/>
                </a:lnTo>
                <a:cubicBezTo>
                  <a:pt x="1668686" y="0"/>
                  <a:pt x="1764840" y="0"/>
                  <a:pt x="1893047" y="0"/>
                </a:cubicBezTo>
                <a:cubicBezTo>
                  <a:pt x="1893047" y="0"/>
                  <a:pt x="1893047" y="0"/>
                  <a:pt x="1978260" y="0"/>
                </a:cubicBezTo>
                <a:lnTo>
                  <a:pt x="2032793" y="0"/>
                </a:lnTo>
                <a:lnTo>
                  <a:pt x="2095032" y="0"/>
                </a:lnTo>
                <a:cubicBezTo>
                  <a:pt x="2196025" y="0"/>
                  <a:pt x="2347515" y="0"/>
                  <a:pt x="2574748" y="0"/>
                </a:cubicBezTo>
                <a:lnTo>
                  <a:pt x="2712413" y="0"/>
                </a:lnTo>
                <a:lnTo>
                  <a:pt x="2724164" y="0"/>
                </a:lnTo>
                <a:lnTo>
                  <a:pt x="2806423" y="0"/>
                </a:lnTo>
                <a:lnTo>
                  <a:pt x="2975563" y="0"/>
                </a:lnTo>
                <a:lnTo>
                  <a:pt x="3029696" y="0"/>
                </a:lnTo>
                <a:lnTo>
                  <a:pt x="3216247" y="0"/>
                </a:lnTo>
                <a:lnTo>
                  <a:pt x="3464491" y="0"/>
                </a:lnTo>
                <a:lnTo>
                  <a:pt x="3476820" y="0"/>
                </a:lnTo>
                <a:lnTo>
                  <a:pt x="3508932" y="0"/>
                </a:lnTo>
                <a:cubicBezTo>
                  <a:pt x="3508932" y="0"/>
                  <a:pt x="3508932" y="0"/>
                  <a:pt x="3518154" y="0"/>
                </a:cubicBezTo>
                <a:lnTo>
                  <a:pt x="3563124" y="0"/>
                </a:lnTo>
                <a:lnTo>
                  <a:pt x="3568615" y="0"/>
                </a:lnTo>
                <a:lnTo>
                  <a:pt x="3582711" y="0"/>
                </a:lnTo>
                <a:lnTo>
                  <a:pt x="3607047" y="0"/>
                </a:lnTo>
                <a:lnTo>
                  <a:pt x="3711363" y="0"/>
                </a:lnTo>
                <a:lnTo>
                  <a:pt x="3757936" y="0"/>
                </a:lnTo>
                <a:lnTo>
                  <a:pt x="3914505" y="0"/>
                </a:lnTo>
                <a:lnTo>
                  <a:pt x="4099165" y="0"/>
                </a:lnTo>
                <a:cubicBezTo>
                  <a:pt x="4099165" y="0"/>
                  <a:pt x="4099165" y="0"/>
                  <a:pt x="4176573" y="0"/>
                </a:cubicBezTo>
                <a:cubicBezTo>
                  <a:pt x="4176573" y="0"/>
                  <a:pt x="4176573" y="0"/>
                  <a:pt x="4211043" y="0"/>
                </a:cubicBezTo>
                <a:lnTo>
                  <a:pt x="4249415" y="0"/>
                </a:lnTo>
                <a:lnTo>
                  <a:pt x="4292911" y="0"/>
                </a:lnTo>
                <a:cubicBezTo>
                  <a:pt x="4370470" y="0"/>
                  <a:pt x="4499735" y="0"/>
                  <a:pt x="4715176" y="0"/>
                </a:cubicBezTo>
                <a:lnTo>
                  <a:pt x="4749035" y="0"/>
                </a:lnTo>
                <a:lnTo>
                  <a:pt x="5107279" y="0"/>
                </a:lnTo>
                <a:lnTo>
                  <a:pt x="5446306" y="0"/>
                </a:lnTo>
                <a:lnTo>
                  <a:pt x="5654500" y="0"/>
                </a:lnTo>
                <a:lnTo>
                  <a:pt x="5879355" y="0"/>
                </a:lnTo>
                <a:lnTo>
                  <a:pt x="6374171" y="0"/>
                </a:lnTo>
                <a:lnTo>
                  <a:pt x="6382691" y="0"/>
                </a:lnTo>
                <a:cubicBezTo>
                  <a:pt x="6392367" y="0"/>
                  <a:pt x="6402043" y="5258"/>
                  <a:pt x="6406881" y="10516"/>
                </a:cubicBezTo>
                <a:cubicBezTo>
                  <a:pt x="6406881" y="10516"/>
                  <a:pt x="6411719" y="10516"/>
                  <a:pt x="6411719" y="15774"/>
                </a:cubicBezTo>
                <a:cubicBezTo>
                  <a:pt x="6411719" y="15774"/>
                  <a:pt x="6411719" y="15774"/>
                  <a:pt x="6412418" y="16534"/>
                </a:cubicBezTo>
                <a:lnTo>
                  <a:pt x="6413765" y="17998"/>
                </a:lnTo>
                <a:lnTo>
                  <a:pt x="6418286" y="21854"/>
                </a:lnTo>
                <a:cubicBezTo>
                  <a:pt x="6439669" y="40092"/>
                  <a:pt x="6525203" y="113046"/>
                  <a:pt x="6867337" y="404863"/>
                </a:cubicBezTo>
                <a:cubicBezTo>
                  <a:pt x="6885830" y="415379"/>
                  <a:pt x="6885830" y="436411"/>
                  <a:pt x="6867337" y="452185"/>
                </a:cubicBezTo>
                <a:cubicBezTo>
                  <a:pt x="6867337" y="452185"/>
                  <a:pt x="6867337" y="452185"/>
                  <a:pt x="6491457" y="772784"/>
                </a:cubicBezTo>
                <a:lnTo>
                  <a:pt x="6413765" y="839050"/>
                </a:lnTo>
                <a:lnTo>
                  <a:pt x="6411719" y="841273"/>
                </a:lnTo>
                <a:cubicBezTo>
                  <a:pt x="6411719" y="841273"/>
                  <a:pt x="6406881" y="841273"/>
                  <a:pt x="6406881" y="846531"/>
                </a:cubicBezTo>
                <a:cubicBezTo>
                  <a:pt x="6402043" y="851789"/>
                  <a:pt x="6392367" y="857047"/>
                  <a:pt x="6382691" y="857047"/>
                </a:cubicBezTo>
                <a:lnTo>
                  <a:pt x="6374171" y="857047"/>
                </a:lnTo>
                <a:lnTo>
                  <a:pt x="6368680" y="857047"/>
                </a:lnTo>
                <a:lnTo>
                  <a:pt x="6348221" y="857047"/>
                </a:lnTo>
                <a:lnTo>
                  <a:pt x="6330248" y="857047"/>
                </a:lnTo>
                <a:lnTo>
                  <a:pt x="6266353" y="857047"/>
                </a:lnTo>
                <a:lnTo>
                  <a:pt x="6225932" y="857047"/>
                </a:lnTo>
                <a:lnTo>
                  <a:pt x="6106926" y="857047"/>
                </a:lnTo>
                <a:lnTo>
                  <a:pt x="6022790" y="857047"/>
                </a:lnTo>
                <a:lnTo>
                  <a:pt x="5844088" y="857047"/>
                </a:lnTo>
                <a:lnTo>
                  <a:pt x="5687880" y="857047"/>
                </a:lnTo>
                <a:lnTo>
                  <a:pt x="5451985" y="857047"/>
                </a:lnTo>
                <a:lnTo>
                  <a:pt x="5188261" y="857047"/>
                </a:lnTo>
                <a:lnTo>
                  <a:pt x="4904764" y="857047"/>
                </a:lnTo>
                <a:lnTo>
                  <a:pt x="4490989" y="857047"/>
                </a:lnTo>
                <a:lnTo>
                  <a:pt x="4176573" y="857047"/>
                </a:lnTo>
                <a:cubicBezTo>
                  <a:pt x="4176573" y="857047"/>
                  <a:pt x="4176573" y="857047"/>
                  <a:pt x="4099165" y="857047"/>
                </a:cubicBezTo>
                <a:cubicBezTo>
                  <a:pt x="4099165" y="857047"/>
                  <a:pt x="4099165" y="857047"/>
                  <a:pt x="4089943" y="857047"/>
                </a:cubicBezTo>
                <a:lnTo>
                  <a:pt x="4057940" y="857047"/>
                </a:lnTo>
                <a:lnTo>
                  <a:pt x="4025386" y="857047"/>
                </a:lnTo>
                <a:cubicBezTo>
                  <a:pt x="3988496" y="857047"/>
                  <a:pt x="3933162" y="857047"/>
                  <a:pt x="3850160" y="857047"/>
                </a:cubicBezTo>
                <a:lnTo>
                  <a:pt x="3563124" y="857047"/>
                </a:lnTo>
                <a:lnTo>
                  <a:pt x="3550795" y="857047"/>
                </a:lnTo>
                <a:lnTo>
                  <a:pt x="3508932" y="857047"/>
                </a:lnTo>
                <a:cubicBezTo>
                  <a:pt x="3508932" y="857047"/>
                  <a:pt x="3508932" y="857047"/>
                  <a:pt x="3483683" y="857047"/>
                </a:cubicBezTo>
                <a:lnTo>
                  <a:pt x="3464491" y="857047"/>
                </a:lnTo>
                <a:lnTo>
                  <a:pt x="3452740" y="857047"/>
                </a:lnTo>
                <a:lnTo>
                  <a:pt x="3423719" y="857047"/>
                </a:lnTo>
                <a:lnTo>
                  <a:pt x="3370481" y="857047"/>
                </a:lnTo>
                <a:lnTo>
                  <a:pt x="3306946" y="857047"/>
                </a:lnTo>
                <a:lnTo>
                  <a:pt x="3147208" y="857047"/>
                </a:lnTo>
                <a:lnTo>
                  <a:pt x="3114429" y="857047"/>
                </a:lnTo>
                <a:lnTo>
                  <a:pt x="2960658" y="857047"/>
                </a:lnTo>
                <a:lnTo>
                  <a:pt x="2827230" y="857047"/>
                </a:lnTo>
                <a:lnTo>
                  <a:pt x="2712413" y="857047"/>
                </a:lnTo>
                <a:lnTo>
                  <a:pt x="2680242" y="857047"/>
                </a:lnTo>
                <a:lnTo>
                  <a:pt x="2603835" y="857047"/>
                </a:lnTo>
                <a:lnTo>
                  <a:pt x="2455042" y="857047"/>
                </a:lnTo>
                <a:lnTo>
                  <a:pt x="2426415" y="857047"/>
                </a:lnTo>
                <a:lnTo>
                  <a:pt x="2209736" y="857047"/>
                </a:lnTo>
                <a:lnTo>
                  <a:pt x="1893047" y="857047"/>
                </a:lnTo>
                <a:cubicBezTo>
                  <a:pt x="1893047" y="857047"/>
                  <a:pt x="1893047" y="857047"/>
                  <a:pt x="1885034" y="857047"/>
                </a:cubicBezTo>
                <a:lnTo>
                  <a:pt x="1843786" y="857047"/>
                </a:lnTo>
                <a:lnTo>
                  <a:pt x="1828944" y="857047"/>
                </a:lnTo>
                <a:cubicBezTo>
                  <a:pt x="1764840" y="857047"/>
                  <a:pt x="1636634" y="857047"/>
                  <a:pt x="1380221" y="857047"/>
                </a:cubicBezTo>
                <a:lnTo>
                  <a:pt x="1333065" y="857047"/>
                </a:lnTo>
                <a:cubicBezTo>
                  <a:pt x="1136016" y="857047"/>
                  <a:pt x="910816" y="857047"/>
                  <a:pt x="653445" y="857047"/>
                </a:cubicBezTo>
                <a:cubicBezTo>
                  <a:pt x="653445" y="857047"/>
                  <a:pt x="653445" y="857047"/>
                  <a:pt x="0" y="857047"/>
                </a:cubicBezTo>
                <a:cubicBezTo>
                  <a:pt x="0" y="857047"/>
                  <a:pt x="0" y="85704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279" y="967417"/>
            <a:ext cx="528046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EFFFF"/>
                </a:solidFill>
              </a:rPr>
              <a:t>Ubicación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8" y="228600"/>
            <a:ext cx="4976478" cy="396087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226793" y="5929922"/>
            <a:ext cx="584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En</a:t>
            </a:r>
            <a:r>
              <a:rPr lang="en-US" dirty="0"/>
              <a:t> Venezuela: Apure, Barinas, Portuguesa, Cojedes, Guárico, Anzoátegui, Monagas</a:t>
            </a:r>
          </a:p>
          <a:p>
            <a:r>
              <a:rPr lang="en-US" dirty="0" err="1"/>
              <a:t>En</a:t>
            </a:r>
            <a:r>
              <a:rPr lang="en-US" dirty="0"/>
              <a:t> Colombia: Arauca, Casanare, Vichada, Meta </a:t>
            </a:r>
          </a:p>
        </p:txBody>
      </p:sp>
    </p:spTree>
    <p:extLst>
      <p:ext uri="{BB962C8B-B14F-4D97-AF65-F5344CB8AC3E}">
        <p14:creationId xmlns:p14="http://schemas.microsoft.com/office/powerpoint/2010/main" val="36130579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9" name="Group 38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36161" y="228600"/>
            <a:ext cx="2851516" cy="6638628"/>
            <a:chOff x="2487613" y="285750"/>
            <a:chExt cx="2428875" cy="5654676"/>
          </a:xfrm>
        </p:grpSpPr>
        <p:sp>
          <p:nvSpPr>
            <p:cNvPr id="40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9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50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51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52" name="Group 51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677114" y="-786"/>
            <a:ext cx="2356674" cy="6854039"/>
            <a:chOff x="6627813" y="194833"/>
            <a:chExt cx="1952625" cy="5678918"/>
          </a:xfrm>
        </p:grpSpPr>
        <p:sp>
          <p:nvSpPr>
            <p:cNvPr id="53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2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3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4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5" name="Rectangle 6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45704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6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4645704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3" r="22207"/>
          <a:stretch/>
        </p:blipFill>
        <p:spPr>
          <a:xfrm>
            <a:off x="-2650" y="10"/>
            <a:ext cx="4646985" cy="3428990"/>
          </a:xfrm>
          <a:prstGeom prst="rect">
            <a:avLst/>
          </a:prstGeom>
        </p:spPr>
      </p:pic>
      <p:pic>
        <p:nvPicPr>
          <p:cNvPr id="4" name="Imagen 3" descr="Description La Gran Sabana.jpg"/>
          <p:cNvPicPr>
            <a:picLocks noChangeAspect="1"/>
          </p:cNvPicPr>
          <p:nvPr/>
        </p:nvPicPr>
        <p:blipFill rotWithShape="1">
          <a:blip r:embed="rId3"/>
          <a:srcRect l="9374" r="168" b="2"/>
          <a:stretch/>
        </p:blipFill>
        <p:spPr>
          <a:xfrm>
            <a:off x="-1552" y="3429000"/>
            <a:ext cx="4646985" cy="3429000"/>
          </a:xfrm>
          <a:prstGeom prst="rect">
            <a:avLst/>
          </a:prstGeom>
        </p:spPr>
      </p:pic>
      <p:cxnSp>
        <p:nvCxnSpPr>
          <p:cNvPr id="67" name="Straight Connector 6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16934" y="3429000"/>
            <a:ext cx="466263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3096" y="624110"/>
            <a:ext cx="5021516" cy="1280890"/>
          </a:xfrm>
        </p:spPr>
        <p:txBody>
          <a:bodyPr>
            <a:normAutofit/>
          </a:bodyPr>
          <a:lstStyle/>
          <a:p>
            <a:r>
              <a:rPr lang="en-US" dirty="0" err="1"/>
              <a:t>Carácter</a:t>
            </a:r>
            <a:r>
              <a:rPr lang="es-ES" dirty="0"/>
              <a:t>í</a:t>
            </a:r>
            <a:r>
              <a:rPr lang="en-US" dirty="0" err="1"/>
              <a:t>sticas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422705" y="1415216"/>
            <a:ext cx="5577597" cy="3777622"/>
          </a:xfrm>
        </p:spPr>
        <p:txBody>
          <a:bodyPr>
            <a:normAutofit/>
          </a:bodyPr>
          <a:lstStyle/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Temperatura promedio: 29ºC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Las temperaturas van desde 22ºC hasta 38ºC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Precipitación anual: 4,300 mm en forma de lluvia y a veces granizo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Humedad relativa: 78%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Días de lluvia al año: 240</a:t>
            </a:r>
          </a:p>
          <a:p>
            <a:r>
              <a:rPr lang="es-ES_tradnl" sz="2000" dirty="0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Altitud promedio: 200 </a:t>
            </a:r>
            <a:r>
              <a:rPr lang="es-ES_tradnl" sz="2000" dirty="0" err="1"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m.s.n.m</a:t>
            </a:r>
            <a:endParaRPr lang="es-ES_tradnl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638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6652" y="554663"/>
            <a:ext cx="8911687" cy="1280890"/>
          </a:xfrm>
        </p:spPr>
        <p:txBody>
          <a:bodyPr/>
          <a:lstStyle/>
          <a:p>
            <a:r>
              <a:rPr lang="en-US" dirty="0"/>
              <a:t>Relieve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698" y="554663"/>
            <a:ext cx="8478839" cy="61829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9982" y="1826264"/>
            <a:ext cx="33667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 Light" charset="0"/>
                <a:ea typeface="Calibri Light" charset="0"/>
                <a:cs typeface="Calibri Light" charset="0"/>
              </a:rPr>
              <a:t>Entre </a:t>
            </a:r>
            <a:r>
              <a:rPr lang="en-US" sz="2800" dirty="0" err="1">
                <a:latin typeface="Calibri Light" charset="0"/>
                <a:ea typeface="Calibri Light" charset="0"/>
                <a:cs typeface="Calibri Light" charset="0"/>
              </a:rPr>
              <a:t>los</a:t>
            </a:r>
            <a:r>
              <a:rPr lang="en-US" sz="2800" dirty="0">
                <a:latin typeface="Calibri Light" charset="0"/>
                <a:ea typeface="Calibri Light" charset="0"/>
                <a:cs typeface="Calibri Light" charset="0"/>
              </a:rPr>
              <a:t> 50 </a:t>
            </a:r>
            <a:r>
              <a:rPr lang="en-US" sz="2800" dirty="0" err="1">
                <a:latin typeface="Calibri Light" charset="0"/>
                <a:ea typeface="Calibri Light" charset="0"/>
                <a:cs typeface="Calibri Light" charset="0"/>
              </a:rPr>
              <a:t>m.s.n.m</a:t>
            </a:r>
            <a:r>
              <a:rPr lang="en-US" sz="2800" dirty="0">
                <a:latin typeface="Calibri Light" charset="0"/>
                <a:ea typeface="Calibri Light" charset="0"/>
                <a:cs typeface="Calibri Light" charset="0"/>
              </a:rPr>
              <a:t> hasta </a:t>
            </a:r>
            <a:r>
              <a:rPr lang="en-US" sz="2800" dirty="0" err="1">
                <a:latin typeface="Calibri Light" charset="0"/>
                <a:ea typeface="Calibri Light" charset="0"/>
                <a:cs typeface="Calibri Light" charset="0"/>
              </a:rPr>
              <a:t>los</a:t>
            </a:r>
            <a:r>
              <a:rPr lang="en-US" sz="2800" dirty="0">
                <a:latin typeface="Calibri Light" charset="0"/>
                <a:ea typeface="Calibri Light" charset="0"/>
                <a:cs typeface="Calibri Light" charset="0"/>
              </a:rPr>
              <a:t> 1,600 </a:t>
            </a:r>
            <a:r>
              <a:rPr lang="en-US" sz="2800" dirty="0" err="1">
                <a:latin typeface="Calibri Light" charset="0"/>
                <a:ea typeface="Calibri Light" charset="0"/>
                <a:cs typeface="Calibri Light" charset="0"/>
              </a:rPr>
              <a:t>m.s.n.m</a:t>
            </a:r>
            <a:endParaRPr lang="en-US" sz="2800" dirty="0">
              <a:latin typeface="Calibri Light" charset="0"/>
              <a:ea typeface="Calibri Light" charset="0"/>
              <a:cs typeface="Calibri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48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9" name="Group 8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0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2" name="Group 21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3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4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5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6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7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35" name="Rectangle 3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37" name="Rectangle 3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4489"/>
          <a:stretch/>
        </p:blipFill>
        <p:spPr>
          <a:xfrm>
            <a:off x="7540750" y="-5534"/>
            <a:ext cx="4651250" cy="34317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" r="1296" b="-3"/>
          <a:stretch/>
        </p:blipFill>
        <p:spPr>
          <a:xfrm>
            <a:off x="7540750" y="3426232"/>
            <a:ext cx="4651250" cy="3431768"/>
          </a:xfrm>
          <a:prstGeom prst="rect">
            <a:avLst/>
          </a:prstGeom>
        </p:spPr>
      </p:pic>
      <p:cxnSp>
        <p:nvCxnSpPr>
          <p:cNvPr id="38" name="Straight Connector 37"/>
          <p:cNvCxnSpPr>
            <a:cxnSpLocks noGrp="1" noRot="1" noChangeAspect="1" noMove="1" noResize="1" noEditPoints="1" noAdjustHandles="1" noChangeArrowheads="1" noChangeShapeType="1"/>
            <a:stCxn id="33" idx="3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7540749" y="3426234"/>
            <a:ext cx="4651251" cy="2766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2" y="0"/>
            <a:ext cx="7540751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Freeform 2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0" y="5033007"/>
            <a:ext cx="8404003" cy="857047"/>
          </a:xfrm>
          <a:custGeom>
            <a:avLst/>
            <a:gdLst>
              <a:gd name="connsiteX0" fmla="*/ 0 w 8404003"/>
              <a:gd name="connsiteY0" fmla="*/ 0 h 857047"/>
              <a:gd name="connsiteX1" fmla="*/ 797860 w 8404003"/>
              <a:gd name="connsiteY1" fmla="*/ 0 h 857047"/>
              <a:gd name="connsiteX2" fmla="*/ 2482050 w 8404003"/>
              <a:gd name="connsiteY2" fmla="*/ 0 h 857047"/>
              <a:gd name="connsiteX3" fmla="*/ 3003610 w 8404003"/>
              <a:gd name="connsiteY3" fmla="*/ 0 h 857047"/>
              <a:gd name="connsiteX4" fmla="*/ 3219959 w 8404003"/>
              <a:gd name="connsiteY4" fmla="*/ 0 h 857047"/>
              <a:gd name="connsiteX5" fmla="*/ 3311869 w 8404003"/>
              <a:gd name="connsiteY5" fmla="*/ 0 h 857047"/>
              <a:gd name="connsiteX6" fmla="*/ 3326218 w 8404003"/>
              <a:gd name="connsiteY6" fmla="*/ 0 h 857047"/>
              <a:gd name="connsiteX7" fmla="*/ 3426656 w 8404003"/>
              <a:gd name="connsiteY7" fmla="*/ 0 h 857047"/>
              <a:gd name="connsiteX8" fmla="*/ 3516436 w 8404003"/>
              <a:gd name="connsiteY8" fmla="*/ 0 h 857047"/>
              <a:gd name="connsiteX9" fmla="*/ 3601649 w 8404003"/>
              <a:gd name="connsiteY9" fmla="*/ 0 h 857047"/>
              <a:gd name="connsiteX10" fmla="*/ 3699274 w 8404003"/>
              <a:gd name="connsiteY10" fmla="*/ 0 h 857047"/>
              <a:gd name="connsiteX11" fmla="*/ 3718421 w 8404003"/>
              <a:gd name="connsiteY11" fmla="*/ 0 h 857047"/>
              <a:gd name="connsiteX12" fmla="*/ 3910939 w 8404003"/>
              <a:gd name="connsiteY12" fmla="*/ 0 h 857047"/>
              <a:gd name="connsiteX13" fmla="*/ 3927053 w 8404003"/>
              <a:gd name="connsiteY13" fmla="*/ 0 h 857047"/>
              <a:gd name="connsiteX14" fmla="*/ 4198137 w 8404003"/>
              <a:gd name="connsiteY14" fmla="*/ 0 h 857047"/>
              <a:gd name="connsiteX15" fmla="*/ 4230161 w 8404003"/>
              <a:gd name="connsiteY15" fmla="*/ 0 h 857047"/>
              <a:gd name="connsiteX16" fmla="*/ 4245215 w 8404003"/>
              <a:gd name="connsiteY16" fmla="*/ 0 h 857047"/>
              <a:gd name="connsiteX17" fmla="*/ 4350592 w 8404003"/>
              <a:gd name="connsiteY17" fmla="*/ 0 h 857047"/>
              <a:gd name="connsiteX18" fmla="*/ 4357296 w 8404003"/>
              <a:gd name="connsiteY18" fmla="*/ 0 h 857047"/>
              <a:gd name="connsiteX19" fmla="*/ 4404222 w 8404003"/>
              <a:gd name="connsiteY19" fmla="*/ 0 h 857047"/>
              <a:gd name="connsiteX20" fmla="*/ 4531592 w 8404003"/>
              <a:gd name="connsiteY20" fmla="*/ 0 h 857047"/>
              <a:gd name="connsiteX21" fmla="*/ 4598953 w 8404003"/>
              <a:gd name="connsiteY21" fmla="*/ 0 h 857047"/>
              <a:gd name="connsiteX22" fmla="*/ 4779630 w 8404003"/>
              <a:gd name="connsiteY22" fmla="*/ 0 h 857047"/>
              <a:gd name="connsiteX23" fmla="*/ 5132321 w 8404003"/>
              <a:gd name="connsiteY23" fmla="*/ 0 h 857047"/>
              <a:gd name="connsiteX24" fmla="*/ 5141543 w 8404003"/>
              <a:gd name="connsiteY24" fmla="*/ 0 h 857047"/>
              <a:gd name="connsiteX25" fmla="*/ 5188556 w 8404003"/>
              <a:gd name="connsiteY25" fmla="*/ 0 h 857047"/>
              <a:gd name="connsiteX26" fmla="*/ 5206100 w 8404003"/>
              <a:gd name="connsiteY26" fmla="*/ 0 h 857047"/>
              <a:gd name="connsiteX27" fmla="*/ 5722554 w 8404003"/>
              <a:gd name="connsiteY27" fmla="*/ 0 h 857047"/>
              <a:gd name="connsiteX28" fmla="*/ 5732230 w 8404003"/>
              <a:gd name="connsiteY28" fmla="*/ 0 h 857047"/>
              <a:gd name="connsiteX29" fmla="*/ 5798594 w 8404003"/>
              <a:gd name="connsiteY29" fmla="*/ 0 h 857047"/>
              <a:gd name="connsiteX30" fmla="*/ 5799962 w 8404003"/>
              <a:gd name="connsiteY30" fmla="*/ 0 h 857047"/>
              <a:gd name="connsiteX31" fmla="*/ 6338565 w 8404003"/>
              <a:gd name="connsiteY31" fmla="*/ 0 h 857047"/>
              <a:gd name="connsiteX32" fmla="*/ 6649966 w 8404003"/>
              <a:gd name="connsiteY32" fmla="*/ 0 h 857047"/>
              <a:gd name="connsiteX33" fmla="*/ 6730668 w 8404003"/>
              <a:gd name="connsiteY33" fmla="*/ 0 h 857047"/>
              <a:gd name="connsiteX34" fmla="*/ 7178721 w 8404003"/>
              <a:gd name="connsiteY34" fmla="*/ 0 h 857047"/>
              <a:gd name="connsiteX35" fmla="*/ 7277889 w 8404003"/>
              <a:gd name="connsiteY35" fmla="*/ 0 h 857047"/>
              <a:gd name="connsiteX36" fmla="*/ 7782893 w 8404003"/>
              <a:gd name="connsiteY36" fmla="*/ 0 h 857047"/>
              <a:gd name="connsiteX37" fmla="*/ 8006080 w 8404003"/>
              <a:gd name="connsiteY37" fmla="*/ 0 h 857047"/>
              <a:gd name="connsiteX38" fmla="*/ 8030270 w 8404003"/>
              <a:gd name="connsiteY38" fmla="*/ 10516 h 857047"/>
              <a:gd name="connsiteX39" fmla="*/ 8035108 w 8404003"/>
              <a:gd name="connsiteY39" fmla="*/ 15774 h 857047"/>
              <a:gd name="connsiteX40" fmla="*/ 8393118 w 8404003"/>
              <a:gd name="connsiteY40" fmla="*/ 404863 h 857047"/>
              <a:gd name="connsiteX41" fmla="*/ 8393118 w 8404003"/>
              <a:gd name="connsiteY41" fmla="*/ 452185 h 857047"/>
              <a:gd name="connsiteX42" fmla="*/ 8035108 w 8404003"/>
              <a:gd name="connsiteY42" fmla="*/ 841273 h 857047"/>
              <a:gd name="connsiteX43" fmla="*/ 8030270 w 8404003"/>
              <a:gd name="connsiteY43" fmla="*/ 846531 h 857047"/>
              <a:gd name="connsiteX44" fmla="*/ 8006080 w 8404003"/>
              <a:gd name="connsiteY44" fmla="*/ 857047 h 857047"/>
              <a:gd name="connsiteX45" fmla="*/ 7889742 w 8404003"/>
              <a:gd name="connsiteY45" fmla="*/ 857047 h 857047"/>
              <a:gd name="connsiteX46" fmla="*/ 7782893 w 8404003"/>
              <a:gd name="connsiteY46" fmla="*/ 857047 h 857047"/>
              <a:gd name="connsiteX47" fmla="*/ 7776190 w 8404003"/>
              <a:gd name="connsiteY47" fmla="*/ 857047 h 857047"/>
              <a:gd name="connsiteX48" fmla="*/ 7730315 w 8404003"/>
              <a:gd name="connsiteY48" fmla="*/ 857047 h 857047"/>
              <a:gd name="connsiteX49" fmla="*/ 7729264 w 8404003"/>
              <a:gd name="connsiteY49" fmla="*/ 857047 h 857047"/>
              <a:gd name="connsiteX50" fmla="*/ 7601893 w 8404003"/>
              <a:gd name="connsiteY50" fmla="*/ 857047 h 857047"/>
              <a:gd name="connsiteX51" fmla="*/ 7467477 w 8404003"/>
              <a:gd name="connsiteY51" fmla="*/ 857047 h 857047"/>
              <a:gd name="connsiteX52" fmla="*/ 7353856 w 8404003"/>
              <a:gd name="connsiteY52" fmla="*/ 857047 h 857047"/>
              <a:gd name="connsiteX53" fmla="*/ 7075374 w 8404003"/>
              <a:gd name="connsiteY53" fmla="*/ 857047 h 857047"/>
              <a:gd name="connsiteX54" fmla="*/ 6944929 w 8404003"/>
              <a:gd name="connsiteY54" fmla="*/ 857047 h 857047"/>
              <a:gd name="connsiteX55" fmla="*/ 6528153 w 8404003"/>
              <a:gd name="connsiteY55" fmla="*/ 857047 h 857047"/>
              <a:gd name="connsiteX56" fmla="*/ 6334891 w 8404003"/>
              <a:gd name="connsiteY56" fmla="*/ 857047 h 857047"/>
              <a:gd name="connsiteX57" fmla="*/ 5799962 w 8404003"/>
              <a:gd name="connsiteY57" fmla="*/ 857047 h 857047"/>
              <a:gd name="connsiteX58" fmla="*/ 5722554 w 8404003"/>
              <a:gd name="connsiteY58" fmla="*/ 857047 h 857047"/>
              <a:gd name="connsiteX59" fmla="*/ 5648775 w 8404003"/>
              <a:gd name="connsiteY59" fmla="*/ 857047 h 857047"/>
              <a:gd name="connsiteX60" fmla="*/ 5483520 w 8404003"/>
              <a:gd name="connsiteY60" fmla="*/ 857047 h 857047"/>
              <a:gd name="connsiteX61" fmla="*/ 5473550 w 8404003"/>
              <a:gd name="connsiteY61" fmla="*/ 857047 h 857047"/>
              <a:gd name="connsiteX62" fmla="*/ 5132321 w 8404003"/>
              <a:gd name="connsiteY62" fmla="*/ 857047 h 857047"/>
              <a:gd name="connsiteX63" fmla="*/ 5047108 w 8404003"/>
              <a:gd name="connsiteY63" fmla="*/ 857047 h 857047"/>
              <a:gd name="connsiteX64" fmla="*/ 4954764 w 8404003"/>
              <a:gd name="connsiteY64" fmla="*/ 857047 h 857047"/>
              <a:gd name="connsiteX65" fmla="*/ 4930335 w 8404003"/>
              <a:gd name="connsiteY65" fmla="*/ 857047 h 857047"/>
              <a:gd name="connsiteX66" fmla="*/ 4450619 w 8404003"/>
              <a:gd name="connsiteY66" fmla="*/ 857047 h 857047"/>
              <a:gd name="connsiteX67" fmla="*/ 4350592 w 8404003"/>
              <a:gd name="connsiteY67" fmla="*/ 857047 h 857047"/>
              <a:gd name="connsiteX68" fmla="*/ 4335538 w 8404003"/>
              <a:gd name="connsiteY68" fmla="*/ 857047 h 857047"/>
              <a:gd name="connsiteX69" fmla="*/ 4230161 w 8404003"/>
              <a:gd name="connsiteY69" fmla="*/ 857047 h 857047"/>
              <a:gd name="connsiteX70" fmla="*/ 4215812 w 8404003"/>
              <a:gd name="connsiteY70" fmla="*/ 857047 h 857047"/>
              <a:gd name="connsiteX71" fmla="*/ 4115374 w 8404003"/>
              <a:gd name="connsiteY71" fmla="*/ 857047 h 857047"/>
              <a:gd name="connsiteX72" fmla="*/ 4049804 w 8404003"/>
              <a:gd name="connsiteY72" fmla="*/ 857047 h 857047"/>
              <a:gd name="connsiteX73" fmla="*/ 3842757 w 8404003"/>
              <a:gd name="connsiteY73" fmla="*/ 857047 h 857047"/>
              <a:gd name="connsiteX74" fmla="*/ 3614977 w 8404003"/>
              <a:gd name="connsiteY74" fmla="*/ 857047 h 857047"/>
              <a:gd name="connsiteX75" fmla="*/ 3516436 w 8404003"/>
              <a:gd name="connsiteY75" fmla="*/ 857047 h 857047"/>
              <a:gd name="connsiteX76" fmla="*/ 3452333 w 8404003"/>
              <a:gd name="connsiteY76" fmla="*/ 857047 h 857047"/>
              <a:gd name="connsiteX77" fmla="*/ 3311869 w 8404003"/>
              <a:gd name="connsiteY77" fmla="*/ 857047 h 857047"/>
              <a:gd name="connsiteX78" fmla="*/ 3300088 w 8404003"/>
              <a:gd name="connsiteY78" fmla="*/ 857047 h 857047"/>
              <a:gd name="connsiteX79" fmla="*/ 3272588 w 8404003"/>
              <a:gd name="connsiteY79" fmla="*/ 857047 h 857047"/>
              <a:gd name="connsiteX80" fmla="*/ 3179295 w 8404003"/>
              <a:gd name="connsiteY80" fmla="*/ 857047 h 857047"/>
              <a:gd name="connsiteX81" fmla="*/ 3003610 w 8404003"/>
              <a:gd name="connsiteY81" fmla="*/ 857047 h 857047"/>
              <a:gd name="connsiteX82" fmla="*/ 2997618 w 8404003"/>
              <a:gd name="connsiteY82" fmla="*/ 857047 h 857047"/>
              <a:gd name="connsiteX83" fmla="*/ 797860 w 8404003"/>
              <a:gd name="connsiteY83" fmla="*/ 857047 h 857047"/>
              <a:gd name="connsiteX84" fmla="*/ 0 w 8404003"/>
              <a:gd name="connsiteY84" fmla="*/ 857047 h 857047"/>
              <a:gd name="connsiteX85" fmla="*/ 0 w 8404003"/>
              <a:gd name="connsiteY85" fmla="*/ 0 h 8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8404003" h="857047">
                <a:moveTo>
                  <a:pt x="0" y="0"/>
                </a:moveTo>
                <a:cubicBezTo>
                  <a:pt x="0" y="0"/>
                  <a:pt x="0" y="0"/>
                  <a:pt x="797860" y="0"/>
                </a:cubicBezTo>
                <a:cubicBezTo>
                  <a:pt x="797860" y="0"/>
                  <a:pt x="797860" y="0"/>
                  <a:pt x="2482050" y="0"/>
                </a:cubicBezTo>
                <a:lnTo>
                  <a:pt x="3003610" y="0"/>
                </a:lnTo>
                <a:cubicBezTo>
                  <a:pt x="3003610" y="0"/>
                  <a:pt x="3003610" y="0"/>
                  <a:pt x="3219959" y="0"/>
                </a:cubicBezTo>
                <a:lnTo>
                  <a:pt x="3311869" y="0"/>
                </a:lnTo>
                <a:lnTo>
                  <a:pt x="3326218" y="0"/>
                </a:lnTo>
                <a:lnTo>
                  <a:pt x="3426656" y="0"/>
                </a:lnTo>
                <a:lnTo>
                  <a:pt x="3516436" y="0"/>
                </a:lnTo>
                <a:cubicBezTo>
                  <a:pt x="3516436" y="0"/>
                  <a:pt x="3516436" y="0"/>
                  <a:pt x="3601649" y="0"/>
                </a:cubicBezTo>
                <a:lnTo>
                  <a:pt x="3699274" y="0"/>
                </a:lnTo>
                <a:lnTo>
                  <a:pt x="3718421" y="0"/>
                </a:lnTo>
                <a:cubicBezTo>
                  <a:pt x="3768918" y="0"/>
                  <a:pt x="3832038" y="0"/>
                  <a:pt x="3910939" y="0"/>
                </a:cubicBezTo>
                <a:lnTo>
                  <a:pt x="3927053" y="0"/>
                </a:lnTo>
                <a:lnTo>
                  <a:pt x="4198137" y="0"/>
                </a:lnTo>
                <a:lnTo>
                  <a:pt x="4230161" y="0"/>
                </a:lnTo>
                <a:lnTo>
                  <a:pt x="4245215" y="0"/>
                </a:lnTo>
                <a:lnTo>
                  <a:pt x="4350592" y="0"/>
                </a:lnTo>
                <a:lnTo>
                  <a:pt x="4357296" y="0"/>
                </a:lnTo>
                <a:lnTo>
                  <a:pt x="4404222" y="0"/>
                </a:lnTo>
                <a:lnTo>
                  <a:pt x="4531592" y="0"/>
                </a:lnTo>
                <a:lnTo>
                  <a:pt x="4598953" y="0"/>
                </a:lnTo>
                <a:lnTo>
                  <a:pt x="4779630" y="0"/>
                </a:lnTo>
                <a:lnTo>
                  <a:pt x="5132321" y="0"/>
                </a:lnTo>
                <a:cubicBezTo>
                  <a:pt x="5132321" y="0"/>
                  <a:pt x="5132321" y="0"/>
                  <a:pt x="5141543" y="0"/>
                </a:cubicBezTo>
                <a:lnTo>
                  <a:pt x="5188556" y="0"/>
                </a:lnTo>
                <a:lnTo>
                  <a:pt x="5206100" y="0"/>
                </a:lnTo>
                <a:cubicBezTo>
                  <a:pt x="5279879" y="0"/>
                  <a:pt x="5427438" y="0"/>
                  <a:pt x="5722554" y="0"/>
                </a:cubicBezTo>
                <a:cubicBezTo>
                  <a:pt x="5722554" y="0"/>
                  <a:pt x="5722554" y="0"/>
                  <a:pt x="5732230" y="0"/>
                </a:cubicBezTo>
                <a:lnTo>
                  <a:pt x="5798594" y="0"/>
                </a:lnTo>
                <a:lnTo>
                  <a:pt x="5799962" y="0"/>
                </a:lnTo>
                <a:cubicBezTo>
                  <a:pt x="5799962" y="0"/>
                  <a:pt x="5799962" y="0"/>
                  <a:pt x="6338565" y="0"/>
                </a:cubicBezTo>
                <a:lnTo>
                  <a:pt x="6649966" y="0"/>
                </a:lnTo>
                <a:lnTo>
                  <a:pt x="6730668" y="0"/>
                </a:lnTo>
                <a:lnTo>
                  <a:pt x="7178721" y="0"/>
                </a:lnTo>
                <a:lnTo>
                  <a:pt x="7277889" y="0"/>
                </a:lnTo>
                <a:lnTo>
                  <a:pt x="7782893" y="0"/>
                </a:lnTo>
                <a:lnTo>
                  <a:pt x="8006080" y="0"/>
                </a:lnTo>
                <a:cubicBezTo>
                  <a:pt x="8015756" y="0"/>
                  <a:pt x="8025432" y="5258"/>
                  <a:pt x="8030270" y="10516"/>
                </a:cubicBezTo>
                <a:cubicBezTo>
                  <a:pt x="8030270" y="10516"/>
                  <a:pt x="8035108" y="10516"/>
                  <a:pt x="8035108" y="15774"/>
                </a:cubicBezTo>
                <a:cubicBezTo>
                  <a:pt x="8035108" y="15774"/>
                  <a:pt x="8035108" y="15774"/>
                  <a:pt x="8393118" y="404863"/>
                </a:cubicBezTo>
                <a:cubicBezTo>
                  <a:pt x="8407632" y="415379"/>
                  <a:pt x="8407632" y="436411"/>
                  <a:pt x="8393118" y="452185"/>
                </a:cubicBezTo>
                <a:cubicBezTo>
                  <a:pt x="8393118" y="452185"/>
                  <a:pt x="8393118" y="452185"/>
                  <a:pt x="8035108" y="841273"/>
                </a:cubicBezTo>
                <a:cubicBezTo>
                  <a:pt x="8035108" y="841273"/>
                  <a:pt x="8030270" y="841273"/>
                  <a:pt x="8030270" y="846531"/>
                </a:cubicBezTo>
                <a:cubicBezTo>
                  <a:pt x="8025432" y="851789"/>
                  <a:pt x="8015756" y="857047"/>
                  <a:pt x="8006080" y="857047"/>
                </a:cubicBezTo>
                <a:cubicBezTo>
                  <a:pt x="8006080" y="857047"/>
                  <a:pt x="8006080" y="857047"/>
                  <a:pt x="7889742" y="857047"/>
                </a:cubicBezTo>
                <a:lnTo>
                  <a:pt x="7782893" y="857047"/>
                </a:lnTo>
                <a:lnTo>
                  <a:pt x="7776190" y="857047"/>
                </a:lnTo>
                <a:lnTo>
                  <a:pt x="7730315" y="857047"/>
                </a:lnTo>
                <a:lnTo>
                  <a:pt x="7729264" y="857047"/>
                </a:lnTo>
                <a:lnTo>
                  <a:pt x="7601893" y="857047"/>
                </a:lnTo>
                <a:lnTo>
                  <a:pt x="7467477" y="857047"/>
                </a:lnTo>
                <a:lnTo>
                  <a:pt x="7353856" y="857047"/>
                </a:lnTo>
                <a:lnTo>
                  <a:pt x="7075374" y="857047"/>
                </a:lnTo>
                <a:lnTo>
                  <a:pt x="6944929" y="857047"/>
                </a:lnTo>
                <a:lnTo>
                  <a:pt x="6528153" y="857047"/>
                </a:lnTo>
                <a:lnTo>
                  <a:pt x="6334891" y="857047"/>
                </a:lnTo>
                <a:lnTo>
                  <a:pt x="5799962" y="857047"/>
                </a:lnTo>
                <a:cubicBezTo>
                  <a:pt x="5799962" y="857047"/>
                  <a:pt x="5799962" y="857047"/>
                  <a:pt x="5722554" y="857047"/>
                </a:cubicBezTo>
                <a:cubicBezTo>
                  <a:pt x="5722554" y="857047"/>
                  <a:pt x="5722554" y="857047"/>
                  <a:pt x="5648775" y="857047"/>
                </a:cubicBezTo>
                <a:lnTo>
                  <a:pt x="5483520" y="857047"/>
                </a:lnTo>
                <a:lnTo>
                  <a:pt x="5473550" y="857047"/>
                </a:lnTo>
                <a:cubicBezTo>
                  <a:pt x="5390548" y="857047"/>
                  <a:pt x="5279879" y="857047"/>
                  <a:pt x="5132321" y="857047"/>
                </a:cubicBezTo>
                <a:cubicBezTo>
                  <a:pt x="5132321" y="857047"/>
                  <a:pt x="5132321" y="857047"/>
                  <a:pt x="5047108" y="857047"/>
                </a:cubicBezTo>
                <a:lnTo>
                  <a:pt x="4954764" y="857047"/>
                </a:lnTo>
                <a:lnTo>
                  <a:pt x="4930335" y="857047"/>
                </a:lnTo>
                <a:cubicBezTo>
                  <a:pt x="4829342" y="857047"/>
                  <a:pt x="4677853" y="857047"/>
                  <a:pt x="4450619" y="857047"/>
                </a:cubicBezTo>
                <a:lnTo>
                  <a:pt x="4350592" y="857047"/>
                </a:lnTo>
                <a:lnTo>
                  <a:pt x="4335538" y="857047"/>
                </a:lnTo>
                <a:lnTo>
                  <a:pt x="4230161" y="857047"/>
                </a:lnTo>
                <a:lnTo>
                  <a:pt x="4215812" y="857047"/>
                </a:lnTo>
                <a:lnTo>
                  <a:pt x="4115374" y="857047"/>
                </a:lnTo>
                <a:lnTo>
                  <a:pt x="4049804" y="857047"/>
                </a:lnTo>
                <a:lnTo>
                  <a:pt x="3842757" y="857047"/>
                </a:lnTo>
                <a:lnTo>
                  <a:pt x="3614977" y="857047"/>
                </a:lnTo>
                <a:lnTo>
                  <a:pt x="3516436" y="857047"/>
                </a:lnTo>
                <a:cubicBezTo>
                  <a:pt x="3516436" y="857047"/>
                  <a:pt x="3516436" y="857047"/>
                  <a:pt x="3452333" y="857047"/>
                </a:cubicBezTo>
                <a:lnTo>
                  <a:pt x="3311869" y="857047"/>
                </a:lnTo>
                <a:lnTo>
                  <a:pt x="3300088" y="857047"/>
                </a:lnTo>
                <a:lnTo>
                  <a:pt x="3272588" y="857047"/>
                </a:lnTo>
                <a:lnTo>
                  <a:pt x="3179295" y="857047"/>
                </a:lnTo>
                <a:lnTo>
                  <a:pt x="3003610" y="857047"/>
                </a:lnTo>
                <a:lnTo>
                  <a:pt x="2997618" y="857047"/>
                </a:lnTo>
                <a:cubicBezTo>
                  <a:pt x="2683367" y="857047"/>
                  <a:pt x="2054864" y="857047"/>
                  <a:pt x="797860" y="857047"/>
                </a:cubicBezTo>
                <a:cubicBezTo>
                  <a:pt x="797860" y="857047"/>
                  <a:pt x="797860" y="857047"/>
                  <a:pt x="0" y="857047"/>
                </a:cubicBezTo>
                <a:cubicBezTo>
                  <a:pt x="0" y="857047"/>
                  <a:pt x="0" y="85704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40278" y="967417"/>
            <a:ext cx="6675215" cy="3943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4000" dirty="0" err="1">
                <a:solidFill>
                  <a:srgbClr val="FEFFFF"/>
                </a:solidFill>
                <a:latin typeface="+mj-lt"/>
                <a:ea typeface="+mj-ea"/>
                <a:cs typeface="+mj-cs"/>
              </a:rPr>
              <a:t>Serranía</a:t>
            </a:r>
            <a:r>
              <a:rPr lang="en-US" sz="4000" dirty="0">
                <a:solidFill>
                  <a:srgbClr val="FEFFFF"/>
                </a:solidFill>
                <a:latin typeface="+mj-lt"/>
                <a:ea typeface="+mj-ea"/>
                <a:cs typeface="+mj-cs"/>
              </a:rPr>
              <a:t> de la Macarena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02" y="190792"/>
            <a:ext cx="5810465" cy="385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66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10" name="Group 9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1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3" name="Group 2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4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5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6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7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36" name="Rectangle 3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38" name="Rectangle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39" name="Rectangle 3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6" r="10953"/>
          <a:stretch/>
        </p:blipFill>
        <p:spPr>
          <a:xfrm>
            <a:off x="4639732" y="-3"/>
            <a:ext cx="3788327" cy="68580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" r="-2" b="22289"/>
          <a:stretch/>
        </p:blipFill>
        <p:spPr>
          <a:xfrm>
            <a:off x="8428058" y="3429305"/>
            <a:ext cx="3768513" cy="3428695"/>
          </a:xfrm>
          <a:prstGeom prst="rect">
            <a:avLst/>
          </a:prstGeom>
        </p:spPr>
      </p:pic>
      <p:sp>
        <p:nvSpPr>
          <p:cNvPr id="40" name="Rectangle 3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" name="Freeform 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" r="21622" b="3"/>
          <a:stretch/>
        </p:blipFill>
        <p:spPr>
          <a:xfrm>
            <a:off x="8435679" y="3"/>
            <a:ext cx="3753273" cy="3428997"/>
          </a:xfrm>
          <a:prstGeom prst="rect">
            <a:avLst/>
          </a:prstGeom>
        </p:spPr>
      </p:pic>
      <p:cxnSp>
        <p:nvCxnSpPr>
          <p:cNvPr id="42" name="Straight Connector 41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428058" y="3429000"/>
            <a:ext cx="3767328" cy="0"/>
          </a:xfrm>
          <a:prstGeom prst="line">
            <a:avLst/>
          </a:prstGeom>
          <a:ln w="50800" cap="sq">
            <a:solidFill>
              <a:schemeClr val="tx2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420438" y="0"/>
            <a:ext cx="0" cy="6857694"/>
          </a:xfrm>
          <a:prstGeom prst="line">
            <a:avLst/>
          </a:prstGeom>
          <a:ln w="50800" cap="sq">
            <a:solidFill>
              <a:schemeClr val="tx2">
                <a:lumMod val="7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279" y="1795849"/>
            <a:ext cx="3778870" cy="311481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solidFill>
                  <a:srgbClr val="FEFFFF"/>
                </a:solidFill>
              </a:rPr>
              <a:t>Flora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669086"/>
            <a:ext cx="4311016" cy="323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35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167" y="624110"/>
            <a:ext cx="8911687" cy="1280890"/>
          </a:xfrm>
        </p:spPr>
        <p:txBody>
          <a:bodyPr/>
          <a:lstStyle/>
          <a:p>
            <a:r>
              <a:rPr lang="en-US" dirty="0" err="1">
                <a:ea typeface="Avenir Light" charset="0"/>
                <a:cs typeface="Avenir Light" charset="0"/>
              </a:rPr>
              <a:t>Ubicación</a:t>
            </a:r>
            <a:endParaRPr lang="en-US" dirty="0">
              <a:ea typeface="Avenir Light" charset="0"/>
              <a:cs typeface="Avenir Light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156" y="86677"/>
            <a:ext cx="2587282" cy="2932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483" y="3173140"/>
            <a:ext cx="4845989" cy="35684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00" y="1389859"/>
            <a:ext cx="6123088" cy="401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770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chemeClr val="bg2">
                  <a:tint val="90000"/>
                  <a:satMod val="92000"/>
                  <a:lumMod val="12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noFill/>
          </a:ln>
          <a:effectLst/>
        </p:spPr>
      </p:sp>
      <p:grpSp>
        <p:nvGrpSpPr>
          <p:cNvPr id="79" name="Group 78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80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4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5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6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7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8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9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90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91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92" name="Group 91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93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8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9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0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1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2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3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105" name="Rectangle 10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6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7" name="Rectangle 10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5" r="-1" b="8333"/>
          <a:stretch/>
        </p:blipFill>
        <p:spPr>
          <a:xfrm>
            <a:off x="-6199" y="4124798"/>
            <a:ext cx="6127668" cy="27308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1" r="17822" b="-2"/>
          <a:stretch/>
        </p:blipFill>
        <p:spPr>
          <a:xfrm>
            <a:off x="3487473" y="9"/>
            <a:ext cx="2756770" cy="2565807"/>
          </a:xfrm>
          <a:prstGeom prst="rect">
            <a:avLst/>
          </a:prstGeom>
        </p:spPr>
      </p:pic>
      <p:cxnSp>
        <p:nvCxnSpPr>
          <p:cNvPr id="108" name="Straight Connector 107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496514" y="-26714"/>
            <a:ext cx="0" cy="4114800"/>
          </a:xfrm>
          <a:prstGeom prst="line">
            <a:avLst/>
          </a:prstGeom>
          <a:ln w="50800" cap="flat">
            <a:solidFill>
              <a:schemeClr val="tx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498532" y="2454788"/>
            <a:ext cx="2651760" cy="0"/>
          </a:xfrm>
          <a:prstGeom prst="line">
            <a:avLst/>
          </a:prstGeom>
          <a:ln w="50800" cap="flat">
            <a:solidFill>
              <a:schemeClr val="tx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087356" y="228600"/>
            <a:ext cx="2851516" cy="6638628"/>
            <a:chOff x="2487613" y="285750"/>
            <a:chExt cx="2428875" cy="5654676"/>
          </a:xfrm>
        </p:grpSpPr>
        <p:sp>
          <p:nvSpPr>
            <p:cNvPr id="111" name="Freeform 1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2" name="Freeform 1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3" name="Freeform 1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4" name="Freeform 1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5" name="Freeform 1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6" name="Freeform 1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7" name="Freeform 1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8" name="Freeform 1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19" name="Freeform 1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0" name="Freeform 2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1" name="Freeform 2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22" name="Freeform 2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23" name="Group 122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114576" y="-786"/>
            <a:ext cx="2356674" cy="6854039"/>
            <a:chOff x="6627813" y="194833"/>
            <a:chExt cx="1952625" cy="5678918"/>
          </a:xfrm>
        </p:grpSpPr>
        <p:sp>
          <p:nvSpPr>
            <p:cNvPr id="124" name="Freeform 2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5" name="Freeform 2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6" name="Freeform 29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7" name="Freeform 30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8" name="Freeform 31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9" name="Freeform 32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0" name="Freeform 33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1" name="Freeform 34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2" name="Freeform 35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3" name="Freeform 36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4" name="Freeform 37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5" name="Freeform 38"/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cxnSp>
        <p:nvCxnSpPr>
          <p:cNvPr id="136" name="Straight Connector 135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37968" y="4107629"/>
            <a:ext cx="6225966" cy="0"/>
          </a:xfrm>
          <a:prstGeom prst="line">
            <a:avLst/>
          </a:prstGeom>
          <a:ln w="50800" cap="flat">
            <a:solidFill>
              <a:schemeClr val="tx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Rectangle 13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087355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8" name="Freeform 3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6087355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0702" y="3404537"/>
            <a:ext cx="3952855" cy="238824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11500" dirty="0"/>
              <a:t>Fauna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7" r="6004" b="7104"/>
          <a:stretch/>
        </p:blipFill>
        <p:spPr>
          <a:xfrm>
            <a:off x="20358" y="1108"/>
            <a:ext cx="3452184" cy="4101216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4804"/>
          <a:stretch/>
        </p:blipFill>
        <p:spPr>
          <a:xfrm>
            <a:off x="3496514" y="2459009"/>
            <a:ext cx="2602620" cy="16290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049" y="215946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472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Humanos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76965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 err="1"/>
              <a:t>Guahíbo</a:t>
            </a:r>
            <a:endParaRPr lang="en-US" dirty="0" err="1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37" y="1759093"/>
            <a:ext cx="4270044" cy="284669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7626" y="2558099"/>
            <a:ext cx="3684760" cy="229648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8536" y="4010516"/>
            <a:ext cx="4275834" cy="215144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724400" y="3193211"/>
            <a:ext cx="2743200" cy="64633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s-MX" sz="3600" dirty="0" err="1"/>
              <a:t>Sáliva-Piaroa</a:t>
            </a:r>
            <a:r>
              <a:rPr lang="es-ES" sz="3600" dirty="0"/>
              <a:t> </a:t>
            </a:r>
            <a:endParaRPr lang="es-ES" sz="3600"/>
          </a:p>
        </p:txBody>
      </p:sp>
      <p:sp>
        <p:nvSpPr>
          <p:cNvPr id="11" name="CuadroTexto 10"/>
          <p:cNvSpPr txBox="1"/>
          <p:nvPr/>
        </p:nvSpPr>
        <p:spPr>
          <a:xfrm>
            <a:off x="8477250" y="1658620"/>
            <a:ext cx="2743200" cy="64633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s-ES" sz="3600" dirty="0" err="1"/>
              <a:t>Arawak</a:t>
            </a:r>
          </a:p>
        </p:txBody>
      </p:sp>
    </p:spTree>
    <p:extLst>
      <p:ext uri="{BB962C8B-B14F-4D97-AF65-F5344CB8AC3E}">
        <p14:creationId xmlns:p14="http://schemas.microsoft.com/office/powerpoint/2010/main" val="2034264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544" y="624110"/>
            <a:ext cx="8911687" cy="1280890"/>
          </a:xfrm>
        </p:spPr>
        <p:txBody>
          <a:bodyPr/>
          <a:lstStyle/>
          <a:p>
            <a:r>
              <a:rPr lang="en-US" dirty="0" err="1"/>
              <a:t>Costumbres</a:t>
            </a:r>
            <a:r>
              <a:rPr lang="en-US" dirty="0"/>
              <a:t> y </a:t>
            </a:r>
            <a:r>
              <a:rPr lang="en-US" dirty="0" err="1"/>
              <a:t>Tradiciones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8666" y="1481965"/>
            <a:ext cx="1015697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5252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cultura del Meta es muy diversa por su variedades de personalidades como la música, el arte, las comidas típicas y sus paisajes naturales. la música es lo que más representa el Meta por ser ú</a:t>
            </a:r>
            <a:r>
              <a:rPr lang="es-ES" dirty="0" smtClean="0">
                <a:solidFill>
                  <a:srgbClr val="25252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nico </a:t>
            </a:r>
            <a:r>
              <a:rPr lang="es-ES" dirty="0">
                <a:solidFill>
                  <a:srgbClr val="25252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baile y cultura.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00" y="2762855"/>
            <a:ext cx="4150676" cy="276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090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err="1"/>
              <a:t>Gastronomía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x-none" sz="2800" dirty="0"/>
              <a:t>- </a:t>
            </a:r>
            <a:r>
              <a:rPr lang="x-none" sz="2800" dirty="0" err="1"/>
              <a:t>Langostas</a:t>
            </a:r>
            <a:r>
              <a:rPr lang="x-none" sz="2800" dirty="0"/>
              <a:t> de </a:t>
            </a:r>
            <a:r>
              <a:rPr lang="x-none" sz="2800" dirty="0" err="1"/>
              <a:t>tierra</a:t>
            </a:r>
            <a:r>
              <a:rPr lang="x-none" sz="2800" dirty="0"/>
              <a:t> </a:t>
            </a:r>
            <a:r>
              <a:rPr lang="x-none" sz="2800" dirty="0" err="1"/>
              <a:t>asadas</a:t>
            </a:r>
            <a:r>
              <a:rPr lang="x-none" sz="2800" dirty="0"/>
              <a:t>.</a:t>
            </a:r>
            <a:endParaRPr lang="en-US" sz="2800" dirty="0"/>
          </a:p>
          <a:p>
            <a:pPr marL="0" indent="0">
              <a:buNone/>
            </a:pPr>
            <a:r>
              <a:rPr lang="x-none" sz="2800" dirty="0">
                <a:solidFill>
                  <a:srgbClr val="404040"/>
                </a:solidFill>
              </a:rPr>
              <a:t>-</a:t>
            </a:r>
            <a:r>
              <a:rPr lang="x-none" sz="2800" dirty="0" err="1">
                <a:solidFill>
                  <a:srgbClr val="404040"/>
                </a:solidFill>
              </a:rPr>
              <a:t>Manaca</a:t>
            </a:r>
            <a:r>
              <a:rPr lang="x-none" sz="2800" dirty="0">
                <a:solidFill>
                  <a:srgbClr val="404040"/>
                </a:solidFill>
              </a:rPr>
              <a:t> </a:t>
            </a:r>
            <a:r>
              <a:rPr lang="x-none" sz="2800" dirty="0" err="1">
                <a:solidFill>
                  <a:srgbClr val="404040"/>
                </a:solidFill>
              </a:rPr>
              <a:t>en</a:t>
            </a:r>
            <a:r>
              <a:rPr lang="x-none" sz="2800" dirty="0">
                <a:solidFill>
                  <a:srgbClr val="404040"/>
                </a:solidFill>
              </a:rPr>
              <a:t> jugo con </a:t>
            </a:r>
            <a:r>
              <a:rPr lang="x-none" sz="2800" dirty="0" err="1">
                <a:solidFill>
                  <a:srgbClr val="404040"/>
                </a:solidFill>
              </a:rPr>
              <a:t>harina</a:t>
            </a:r>
            <a:r>
              <a:rPr lang="x-none" sz="2800" dirty="0">
                <a:solidFill>
                  <a:srgbClr val="404040"/>
                </a:solidFill>
              </a:rPr>
              <a:t> de </a:t>
            </a:r>
            <a:r>
              <a:rPr lang="x-none" sz="2800" dirty="0" err="1">
                <a:solidFill>
                  <a:srgbClr val="404040"/>
                </a:solidFill>
              </a:rPr>
              <a:t>yuca</a:t>
            </a:r>
            <a:r>
              <a:rPr lang="x-none" sz="2800" dirty="0">
                <a:solidFill>
                  <a:srgbClr val="404040"/>
                </a:solidFill>
              </a:rPr>
              <a:t>.</a:t>
            </a:r>
            <a:endParaRPr lang="en-US" sz="2800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x-none" sz="2800" dirty="0">
                <a:solidFill>
                  <a:srgbClr val="404040"/>
                </a:solidFill>
              </a:rPr>
              <a:t>- </a:t>
            </a:r>
            <a:r>
              <a:rPr lang="x-none" sz="2800" dirty="0" err="1">
                <a:solidFill>
                  <a:srgbClr val="404040"/>
                </a:solidFill>
              </a:rPr>
              <a:t>Sopas</a:t>
            </a:r>
            <a:r>
              <a:rPr lang="x-none" sz="2800" dirty="0">
                <a:solidFill>
                  <a:srgbClr val="404040"/>
                </a:solidFill>
              </a:rPr>
              <a:t> de </a:t>
            </a:r>
            <a:r>
              <a:rPr lang="x-none" sz="2800" dirty="0" err="1">
                <a:solidFill>
                  <a:srgbClr val="404040"/>
                </a:solidFill>
              </a:rPr>
              <a:t>batata</a:t>
            </a:r>
            <a:r>
              <a:rPr lang="x-none" sz="2800" dirty="0">
                <a:solidFill>
                  <a:srgbClr val="404040"/>
                </a:solidFill>
              </a:rPr>
              <a:t> y </a:t>
            </a:r>
            <a:r>
              <a:rPr lang="x-none" sz="2800" dirty="0" err="1">
                <a:solidFill>
                  <a:srgbClr val="404040"/>
                </a:solidFill>
              </a:rPr>
              <a:t>ñame</a:t>
            </a:r>
            <a:r>
              <a:rPr lang="x-none" dirty="0">
                <a:solidFill>
                  <a:srgbClr val="404040"/>
                </a:solidFill>
              </a:rPr>
              <a:t>.</a:t>
            </a:r>
            <a:endParaRPr lang="en-US" dirty="0">
              <a:solidFill>
                <a:srgbClr val="404040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Imagen 3" descr="Cinco Quartos de Laranja: Sopa de batata com bacon crocan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363" y="2781300"/>
            <a:ext cx="2652712" cy="3979068"/>
          </a:xfrm>
          <a:prstGeom prst="rect">
            <a:avLst/>
          </a:prstGeom>
        </p:spPr>
      </p:pic>
      <p:pic>
        <p:nvPicPr>
          <p:cNvPr id="5" name="Imagen 4" descr="Fuente: http://www.inkanatural.com/public/imgarticulos/Image/ACAI-foto ..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700" y="4110711"/>
            <a:ext cx="3257550" cy="2442489"/>
          </a:xfrm>
          <a:prstGeom prst="rect">
            <a:avLst/>
          </a:prstGeom>
        </p:spPr>
      </p:pic>
      <p:pic>
        <p:nvPicPr>
          <p:cNvPr id="6" name="Imagen 5" descr="El sabor del Rimón: Barad - Langostas (Octava Plaga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00" y="4127500"/>
            <a:ext cx="3523605" cy="24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87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Vestimenta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x-none" dirty="0" err="1"/>
              <a:t>Cuando</a:t>
            </a:r>
            <a:r>
              <a:rPr lang="x-none" dirty="0"/>
              <a:t> </a:t>
            </a:r>
            <a:r>
              <a:rPr lang="x-none" dirty="0" err="1"/>
              <a:t>visitan</a:t>
            </a:r>
            <a:r>
              <a:rPr lang="x-none" dirty="0"/>
              <a:t> </a:t>
            </a:r>
            <a:r>
              <a:rPr lang="x-none" dirty="0" err="1"/>
              <a:t>los</a:t>
            </a:r>
            <a:r>
              <a:rPr lang="x-none" dirty="0"/>
              <a:t> pueblos </a:t>
            </a:r>
            <a:r>
              <a:rPr lang="x-none" dirty="0" err="1"/>
              <a:t>indigenas</a:t>
            </a:r>
            <a:r>
              <a:rPr lang="x-none" dirty="0"/>
              <a:t>, </a:t>
            </a:r>
            <a:r>
              <a:rPr lang="x-none" dirty="0" err="1"/>
              <a:t>visten</a:t>
            </a:r>
            <a:r>
              <a:rPr lang="x-none" dirty="0"/>
              <a:t> </a:t>
            </a:r>
            <a:r>
              <a:rPr lang="x-none" dirty="0" err="1"/>
              <a:t>ropa</a:t>
            </a:r>
            <a:r>
              <a:rPr lang="x-none" dirty="0"/>
              <a:t> </a:t>
            </a:r>
            <a:r>
              <a:rPr lang="x-none" dirty="0" err="1"/>
              <a:t>común</a:t>
            </a:r>
            <a:r>
              <a:rPr lang="x-none" dirty="0"/>
              <a:t>, </a:t>
            </a:r>
            <a:r>
              <a:rPr lang="x-none" dirty="0" err="1"/>
              <a:t>camisa</a:t>
            </a:r>
            <a:r>
              <a:rPr lang="x-none" dirty="0"/>
              <a:t> y </a:t>
            </a:r>
            <a:r>
              <a:rPr lang="x-none" dirty="0" err="1"/>
              <a:t>pantalón</a:t>
            </a:r>
            <a:r>
              <a:rPr lang="x-none" dirty="0"/>
              <a:t> para </a:t>
            </a:r>
            <a:r>
              <a:rPr lang="x-none" dirty="0" err="1"/>
              <a:t>los</a:t>
            </a:r>
            <a:r>
              <a:rPr lang="x-none" dirty="0"/>
              <a:t> hombre y las </a:t>
            </a:r>
            <a:r>
              <a:rPr lang="x-none" dirty="0" err="1"/>
              <a:t>mujeres</a:t>
            </a:r>
            <a:r>
              <a:rPr lang="x-none" dirty="0"/>
              <a:t> </a:t>
            </a:r>
            <a:r>
              <a:rPr lang="x-none" dirty="0" err="1"/>
              <a:t>usan</a:t>
            </a:r>
            <a:r>
              <a:rPr lang="x-none" dirty="0"/>
              <a:t> </a:t>
            </a:r>
            <a:r>
              <a:rPr lang="x-none" dirty="0" err="1"/>
              <a:t>vestidos</a:t>
            </a:r>
            <a:r>
              <a:rPr lang="x-none" dirty="0"/>
              <a:t> de </a:t>
            </a:r>
            <a:r>
              <a:rPr lang="x-none" dirty="0" err="1"/>
              <a:t>algodón</a:t>
            </a:r>
            <a:r>
              <a:rPr lang="x-none" dirty="0"/>
              <a:t>.</a:t>
            </a:r>
            <a:endParaRPr lang="en-US" dirty="0"/>
          </a:p>
          <a:p>
            <a:pPr marL="0" indent="0">
              <a:buNone/>
            </a:pPr>
            <a:r>
              <a:rPr lang="x-none" dirty="0">
                <a:solidFill>
                  <a:srgbClr val="404040"/>
                </a:solidFill>
              </a:rPr>
              <a:t>Su </a:t>
            </a:r>
            <a:r>
              <a:rPr lang="x-none" dirty="0" err="1">
                <a:solidFill>
                  <a:srgbClr val="404040"/>
                </a:solidFill>
              </a:rPr>
              <a:t>ropa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tradicional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es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hecha</a:t>
            </a:r>
            <a:r>
              <a:rPr lang="x-none" dirty="0">
                <a:solidFill>
                  <a:srgbClr val="404040"/>
                </a:solidFill>
              </a:rPr>
              <a:t> de  </a:t>
            </a:r>
            <a:r>
              <a:rPr lang="x-none" dirty="0" err="1">
                <a:solidFill>
                  <a:srgbClr val="404040"/>
                </a:solidFill>
              </a:rPr>
              <a:t>guayucos</a:t>
            </a:r>
            <a:r>
              <a:rPr lang="x-none" dirty="0">
                <a:solidFill>
                  <a:srgbClr val="404040"/>
                </a:solidFill>
              </a:rPr>
              <a:t> de </a:t>
            </a:r>
            <a:r>
              <a:rPr lang="x-none" dirty="0" err="1">
                <a:solidFill>
                  <a:srgbClr val="404040"/>
                </a:solidFill>
              </a:rPr>
              <a:t>tela</a:t>
            </a:r>
            <a:r>
              <a:rPr lang="x-none" dirty="0">
                <a:solidFill>
                  <a:srgbClr val="404040"/>
                </a:solidFill>
              </a:rPr>
              <a:t> o de </a:t>
            </a:r>
            <a:r>
              <a:rPr lang="x-none" dirty="0" err="1">
                <a:solidFill>
                  <a:srgbClr val="404040"/>
                </a:solidFill>
              </a:rPr>
              <a:t>marima</a:t>
            </a:r>
            <a:r>
              <a:rPr lang="x-none" dirty="0">
                <a:solidFill>
                  <a:srgbClr val="404040"/>
                </a:solidFill>
              </a:rPr>
              <a:t>. </a:t>
            </a:r>
            <a:r>
              <a:rPr lang="x-none" dirty="0" err="1">
                <a:solidFill>
                  <a:srgbClr val="404040"/>
                </a:solidFill>
              </a:rPr>
              <a:t>Tambien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pueden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consistir</a:t>
            </a:r>
            <a:r>
              <a:rPr lang="x-none" dirty="0">
                <a:solidFill>
                  <a:srgbClr val="404040"/>
                </a:solidFill>
              </a:rPr>
              <a:t> de </a:t>
            </a:r>
            <a:r>
              <a:rPr lang="x-none" dirty="0" err="1">
                <a:solidFill>
                  <a:srgbClr val="404040"/>
                </a:solidFill>
              </a:rPr>
              <a:t>collares</a:t>
            </a:r>
            <a:r>
              <a:rPr lang="x-none" dirty="0">
                <a:solidFill>
                  <a:srgbClr val="404040"/>
                </a:solidFill>
              </a:rPr>
              <a:t> de </a:t>
            </a:r>
            <a:r>
              <a:rPr lang="x-none" dirty="0" err="1">
                <a:solidFill>
                  <a:srgbClr val="404040"/>
                </a:solidFill>
              </a:rPr>
              <a:t>pepas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tradicionales</a:t>
            </a:r>
            <a:r>
              <a:rPr lang="x-none" dirty="0">
                <a:solidFill>
                  <a:srgbClr val="404040"/>
                </a:solidFill>
              </a:rPr>
              <a:t>, </a:t>
            </a:r>
            <a:r>
              <a:rPr lang="x-none" dirty="0" err="1">
                <a:solidFill>
                  <a:srgbClr val="404040"/>
                </a:solidFill>
              </a:rPr>
              <a:t>pinturas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naturales</a:t>
            </a:r>
            <a:r>
              <a:rPr lang="x-none" dirty="0">
                <a:solidFill>
                  <a:srgbClr val="404040"/>
                </a:solidFill>
              </a:rPr>
              <a:t> </a:t>
            </a:r>
            <a:r>
              <a:rPr lang="x-none" dirty="0" err="1">
                <a:solidFill>
                  <a:srgbClr val="404040"/>
                </a:solidFill>
              </a:rPr>
              <a:t>en</a:t>
            </a:r>
            <a:r>
              <a:rPr lang="x-none" dirty="0">
                <a:solidFill>
                  <a:srgbClr val="404040"/>
                </a:solidFill>
              </a:rPr>
              <a:t> la </a:t>
            </a:r>
            <a:r>
              <a:rPr lang="x-none" dirty="0" err="1">
                <a:solidFill>
                  <a:srgbClr val="404040"/>
                </a:solidFill>
              </a:rPr>
              <a:t>piel</a:t>
            </a:r>
            <a:r>
              <a:rPr lang="x-none" dirty="0">
                <a:solidFill>
                  <a:srgbClr val="404040"/>
                </a:solidFill>
              </a:rPr>
              <a:t> y </a:t>
            </a:r>
            <a:r>
              <a:rPr lang="x-none" dirty="0" err="1">
                <a:solidFill>
                  <a:srgbClr val="404040"/>
                </a:solidFill>
              </a:rPr>
              <a:t>tocados</a:t>
            </a:r>
            <a:r>
              <a:rPr lang="x-none" dirty="0">
                <a:solidFill>
                  <a:srgbClr val="404040"/>
                </a:solidFill>
              </a:rPr>
              <a:t>.</a:t>
            </a:r>
            <a:endParaRPr lang="en-US" dirty="0">
              <a:solidFill>
                <a:srgbClr val="404040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762375"/>
            <a:ext cx="4270044" cy="2846696"/>
          </a:xfrm>
          <a:prstGeom prst="rect">
            <a:avLst/>
          </a:prstGeom>
        </p:spPr>
      </p:pic>
      <p:pic>
        <p:nvPicPr>
          <p:cNvPr id="5" name="Imagen 4" descr="arawakinfo - .Arawak Title P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3704866"/>
            <a:ext cx="3245537" cy="289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612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779" y="505048"/>
            <a:ext cx="8911687" cy="1280890"/>
          </a:xfrm>
        </p:spPr>
        <p:txBody>
          <a:bodyPr/>
          <a:lstStyle/>
          <a:p>
            <a:r>
              <a:rPr lang="en-US" dirty="0" err="1"/>
              <a:t>Actividades</a:t>
            </a:r>
            <a:r>
              <a:rPr lang="en-US" dirty="0"/>
              <a:t> econ</a:t>
            </a:r>
            <a:r>
              <a:rPr lang="es-ES" dirty="0" err="1"/>
              <a:t>ómicas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7616" y="1607128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2400" dirty="0" err="1">
                <a:solidFill>
                  <a:srgbClr val="404040"/>
                </a:solidFill>
              </a:rPr>
              <a:t>Mineria</a:t>
            </a:r>
          </a:p>
          <a:p>
            <a:pPr algn="r"/>
            <a:endParaRPr lang="en-US" sz="2400" dirty="0">
              <a:solidFill>
                <a:schemeClr val="tx1"/>
              </a:solidFill>
            </a:endParaRPr>
          </a:p>
          <a:p>
            <a:pPr algn="r"/>
            <a:r>
              <a:rPr lang="en-US" sz="2400" dirty="0" err="1">
                <a:solidFill>
                  <a:srgbClr val="404040"/>
                </a:solidFill>
              </a:rPr>
              <a:t>Pesca</a:t>
            </a:r>
          </a:p>
          <a:p>
            <a:pPr algn="r"/>
            <a:endParaRPr lang="en-US" sz="2400" dirty="0">
              <a:solidFill>
                <a:schemeClr val="tx1"/>
              </a:solidFill>
            </a:endParaRPr>
          </a:p>
          <a:p>
            <a:pPr algn="r"/>
            <a:r>
              <a:rPr lang="en-US" sz="2400" dirty="0" err="1">
                <a:solidFill>
                  <a:srgbClr val="404040"/>
                </a:solidFill>
              </a:rPr>
              <a:t>Ganaderia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950" y="1438275"/>
            <a:ext cx="3413777" cy="223105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1438275"/>
            <a:ext cx="4469240" cy="27725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0" y="3867150"/>
            <a:ext cx="3853132" cy="270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050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1112" y="586010"/>
            <a:ext cx="8911687" cy="1280890"/>
          </a:xfrm>
        </p:spPr>
        <p:txBody>
          <a:bodyPr/>
          <a:lstStyle/>
          <a:p>
            <a:r>
              <a:rPr lang="en-US" dirty="0"/>
              <a:t>BIBLIOGRAF</a:t>
            </a:r>
            <a:r>
              <a:rPr lang="es-ES" dirty="0"/>
              <a:t>ÍA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912" y="1358900"/>
            <a:ext cx="11876088" cy="549910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x-none" dirty="0">
                <a:solidFill>
                  <a:schemeClr val="tx1"/>
                </a:solidFill>
                <a:hlinkClick r:id="rId2"/>
              </a:rPr>
              <a:t>http://www.eltiempo.com/archivo/documento/CMS-11960681</a:t>
            </a:r>
            <a:endParaRPr lang="x-none" dirty="0">
              <a:solidFill>
                <a:schemeClr val="tx1"/>
              </a:solidFill>
            </a:endParaRPr>
          </a:p>
          <a:p>
            <a:r>
              <a:rPr lang="x-none" dirty="0">
                <a:hlinkClick r:id="rId3"/>
              </a:rPr>
              <a:t>https://global.britannica.com/place/La-Guajira-Peninsula</a:t>
            </a:r>
            <a:endParaRPr lang="x-none" dirty="0"/>
          </a:p>
          <a:p>
            <a:r>
              <a:rPr lang="x-none" dirty="0">
                <a:hlinkClick r:id="rId4"/>
              </a:rPr>
              <a:t>http://www.differencebetween.com/difference-between-hot-and-vs-cold-deserts/</a:t>
            </a:r>
            <a:endParaRPr lang="x-none" dirty="0"/>
          </a:p>
          <a:p>
            <a:r>
              <a:rPr lang="x-none" dirty="0">
                <a:hlinkClick r:id="rId5"/>
              </a:rPr>
              <a:t>http://www.todacolombia.com/departamentos-de-colombia/la-guajira.html</a:t>
            </a:r>
            <a:endParaRPr lang="x-none" dirty="0"/>
          </a:p>
          <a:p>
            <a:r>
              <a:rPr lang="x-none" dirty="0">
                <a:hlinkClick r:id="rId6"/>
              </a:rPr>
              <a:t>http://www.absolut-colombia.com/caracteristicas-geograficas-de-la-peninsula-de-la-guajira/</a:t>
            </a:r>
            <a:endParaRPr lang="x-none" dirty="0"/>
          </a:p>
          <a:p>
            <a:r>
              <a:rPr lang="x-none" dirty="0">
                <a:hlinkClick r:id="rId7"/>
              </a:rPr>
              <a:t>http://mapasamerica.dices.net/colombia/mapa.php?nombre=Cerro-La-Teta&amp;id=34102</a:t>
            </a:r>
            <a:endParaRPr lang="x-none" dirty="0"/>
          </a:p>
          <a:p>
            <a:r>
              <a:rPr lang="x-none" dirty="0">
                <a:hlinkClick r:id="rId8"/>
              </a:rPr>
              <a:t>http://www.parquesnacionales.gov.co/portal/es/ecoturismo/region-caribe/parque-nacional-natural-macuira/</a:t>
            </a:r>
            <a:endParaRPr lang="x-none" dirty="0"/>
          </a:p>
          <a:p>
            <a:r>
              <a:rPr lang="x-none" dirty="0">
                <a:hlinkClick r:id="rId9"/>
              </a:rPr>
              <a:t>http://es.getamap.net/mapas/colombia/la_guajira/_serrania_de_jarara/</a:t>
            </a:r>
            <a:endParaRPr lang="x-none" dirty="0"/>
          </a:p>
          <a:p>
            <a:r>
              <a:rPr lang="x-none" dirty="0">
                <a:hlinkClick r:id="rId10"/>
              </a:rPr>
              <a:t>https://unaguajiraturistica.wordpress.com/actividad-economica-de-la-guajira/</a:t>
            </a:r>
            <a:endParaRPr lang="x-none" dirty="0"/>
          </a:p>
          <a:p>
            <a:r>
              <a:rPr lang="x-none" dirty="0">
                <a:hlinkClick r:id="rId11"/>
              </a:rPr>
              <a:t>http://vestuariowayuu.blogspot.com.co/</a:t>
            </a:r>
            <a:endParaRPr lang="x-none" dirty="0"/>
          </a:p>
          <a:p>
            <a:r>
              <a:rPr lang="x-none" dirty="0">
                <a:hlinkClick r:id="rId12"/>
              </a:rPr>
              <a:t>http://faunasalvaje-regiones.blogspot.com.co/p/region-orinoquia.html</a:t>
            </a:r>
            <a:endParaRPr lang="x-none" dirty="0"/>
          </a:p>
          <a:p>
            <a:r>
              <a:rPr lang="x-none" dirty="0">
                <a:hlinkClick r:id="rId13"/>
              </a:rPr>
              <a:t>https://unidos-por-colombia.wikispaces.com/Flora+y+fauna+de+la+orinoquia</a:t>
            </a:r>
            <a:endParaRPr lang="x-none" dirty="0"/>
          </a:p>
          <a:p>
            <a:r>
              <a:rPr lang="x-none" dirty="0">
                <a:hlinkClick r:id="rId14"/>
              </a:rPr>
              <a:t>https://viajallano.wordpress.com/flora-y-fauna/</a:t>
            </a:r>
            <a:endParaRPr lang="x-none" dirty="0"/>
          </a:p>
          <a:p>
            <a:r>
              <a:rPr lang="x-none" dirty="0">
                <a:solidFill>
                  <a:schemeClr val="tx1"/>
                </a:solidFill>
                <a:hlinkClick r:id="rId15"/>
              </a:rPr>
              <a:t>https://www.venezuelatuya.com/geografia/llanos.htm</a:t>
            </a:r>
          </a:p>
          <a:p>
            <a:r>
              <a:rPr lang="x-none" dirty="0">
                <a:solidFill>
                  <a:schemeClr val="tx1"/>
                </a:solidFill>
                <a:hlinkClick r:id="rId16"/>
              </a:rPr>
              <a:t>https://es.scribd.com/doc/58941565/GUAJIBO-O-HIWI</a:t>
            </a:r>
          </a:p>
          <a:p>
            <a:endParaRPr lang="en-US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43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0089" y="652475"/>
            <a:ext cx="3198275" cy="719125"/>
          </a:xfrm>
        </p:spPr>
        <p:txBody>
          <a:bodyPr/>
          <a:lstStyle/>
          <a:p>
            <a:r>
              <a:rPr lang="x-none" dirty="0">
                <a:latin typeface="Segoe UI" panose="020B0502040204020203" pitchFamily="34" charset="0"/>
                <a:cs typeface="Segoe UI" panose="020B0502040204020203" pitchFamily="34" charset="0"/>
              </a:rPr>
              <a:t>Características</a:t>
            </a:r>
            <a:endParaRPr lang="en-U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093" y="1648537"/>
            <a:ext cx="6219922" cy="321404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Tx/>
              <a:buChar char="-"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Temperatura promedio: 28.5°C *</a:t>
            </a:r>
          </a:p>
          <a:p>
            <a:pPr>
              <a:buFontTx/>
              <a:buChar char="-"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Rango de Temperaturas: 20°C - 41°C *</a:t>
            </a:r>
          </a:p>
          <a:p>
            <a:pPr>
              <a:buFontTx/>
              <a:buChar char="-"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Precipitación Anual: 250 mm *</a:t>
            </a:r>
          </a:p>
          <a:p>
            <a:pPr>
              <a:buFontTx/>
              <a:buChar char="-"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Humedad Relativa: 35% *</a:t>
            </a:r>
          </a:p>
          <a:p>
            <a:pPr>
              <a:buFontTx/>
              <a:buChar char="-"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Altitud Promedio: 270 </a:t>
            </a:r>
            <a:r>
              <a:rPr lang="es-CO" sz="24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m.s.n.m</a:t>
            </a:r>
            <a:endParaRPr lang="es-CO" sz="24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r>
              <a:rPr lang="es-CO" sz="24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*(Información para Riohacha, Colombia)</a:t>
            </a:r>
          </a:p>
        </p:txBody>
      </p:sp>
      <p:pic>
        <p:nvPicPr>
          <p:cNvPr id="1026" name="Picture 2" descr="Image result for Riohac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15" y="168221"/>
            <a:ext cx="4792873" cy="317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desierto de la guaji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039" y="3615828"/>
            <a:ext cx="5526823" cy="298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439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079" y="476736"/>
            <a:ext cx="3952897" cy="29646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81" y="3601890"/>
            <a:ext cx="3965995" cy="32239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03" y="476736"/>
            <a:ext cx="3952897" cy="2865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324" y="637218"/>
            <a:ext cx="3650279" cy="125989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Relieve </a:t>
            </a:r>
            <a:endParaRPr lang="en-US" dirty="0"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50" y="2133600"/>
            <a:ext cx="4128053" cy="3759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Serranía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Macuira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850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m.sn.m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Serranía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Cojoro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Serranía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Jarará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 350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m.s.n.m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Cerro la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Teta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370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m.s.n.m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285750" indent="-28575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Macizo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Guajiro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850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m.s.n.m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03" y="3925740"/>
            <a:ext cx="3932120" cy="257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97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225" y="573310"/>
            <a:ext cx="2791875" cy="648636"/>
          </a:xfrm>
        </p:spPr>
        <p:txBody>
          <a:bodyPr>
            <a:noAutofit/>
          </a:bodyPr>
          <a:lstStyle/>
          <a:p>
            <a:r>
              <a:rPr lang="x-none" sz="6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Fauna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0662213" y="44897"/>
            <a:ext cx="2743200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endParaRPr lang="es-ES" dirty="0"/>
          </a:p>
        </p:txBody>
      </p:sp>
      <p:pic>
        <p:nvPicPr>
          <p:cNvPr id="3" name="Imagen 6" descr="tomate, también les gusta dormir tomando el sol. (Julia, 13 años)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9225" y="4152900"/>
            <a:ext cx="3981588" cy="2662094"/>
          </a:xfrm>
          <a:prstGeom prst="rect">
            <a:avLst/>
          </a:prstGeom>
        </p:spPr>
      </p:pic>
      <p:pic>
        <p:nvPicPr>
          <p:cNvPr id="4" name="Imagen 3" descr="File:Armadillo2.jpg - Wikimedia Commo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5825" y="4311051"/>
            <a:ext cx="3765550" cy="2515727"/>
          </a:xfrm>
          <a:prstGeom prst="rect">
            <a:avLst/>
          </a:prstGeom>
        </p:spPr>
      </p:pic>
      <p:pic>
        <p:nvPicPr>
          <p:cNvPr id="5" name="Imagen 4" descr="Los ganaderos podrán dejar reses muertas para las aves carroñeras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4152900"/>
            <a:ext cx="3432319" cy="257694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97451" y="3657600"/>
            <a:ext cx="2743200" cy="46166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r>
              <a:rPr lang="x-none" sz="24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Tortuga terrestre</a:t>
            </a:r>
            <a:endParaRPr lang="x-none" sz="240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9016223" y="3657600"/>
            <a:ext cx="2743200" cy="46166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r>
              <a:rPr lang="x-none" sz="24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Armadillo</a:t>
            </a:r>
          </a:p>
        </p:txBody>
      </p:sp>
      <p:sp>
        <p:nvSpPr>
          <p:cNvPr id="9" name="CuadroTexto 8"/>
          <p:cNvSpPr txBox="1"/>
          <p:nvPr/>
        </p:nvSpPr>
        <p:spPr>
          <a:xfrm rot="60000">
            <a:off x="5191125" y="3686355"/>
            <a:ext cx="2743200" cy="46166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ctr"/>
            <a:r>
              <a:rPr lang="x-none" sz="2400" b="1" i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Aves carroñeras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676275" y="1857375"/>
            <a:ext cx="2743200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endParaRPr lang="es-ES"/>
          </a:p>
        </p:txBody>
      </p:sp>
      <p:sp>
        <p:nvSpPr>
          <p:cNvPr id="11" name="Marcador de contenido 2"/>
          <p:cNvSpPr txBox="1">
            <a:spLocks/>
          </p:cNvSpPr>
          <p:nvPr/>
        </p:nvSpPr>
        <p:spPr>
          <a:xfrm>
            <a:off x="1472423" y="1708749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3" charset="2"/>
              <a:buNone/>
            </a:pPr>
            <a:r>
              <a:rPr lang="x-none" sz="2400" dirty="0">
                <a:solidFill>
                  <a:srgbClr val="000000"/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Los animales que habitan estas zonas han desarrollado diversos mecanismos para maximizar el uso del agua y el alimento. Por ejemplo, reptiles como los lagartos</a:t>
            </a:r>
            <a:r>
              <a:rPr lang="x-none" dirty="0">
                <a:solidFill>
                  <a:srgbClr val="000000"/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.</a:t>
            </a:r>
          </a:p>
          <a:p>
            <a:pPr marL="0" indent="0" algn="just">
              <a:buFont typeface="Wingdings 3" charset="2"/>
              <a:buNone/>
            </a:pPr>
            <a:endParaRPr lang="es-ES" dirty="0">
              <a:solidFill>
                <a:srgbClr val="839943"/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0" indent="0">
              <a:buFont typeface="Wingdings 3" charset="2"/>
              <a:buNone/>
            </a:pPr>
            <a:endParaRPr lang="es-ES" dirty="0">
              <a:solidFill>
                <a:srgbClr val="40404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87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69996" y="536707"/>
            <a:ext cx="8911687" cy="1280890"/>
          </a:xfrm>
        </p:spPr>
        <p:txBody>
          <a:bodyPr>
            <a:normAutofit/>
          </a:bodyPr>
          <a:lstStyle/>
          <a:p>
            <a:r>
              <a:rPr lang="x-none" sz="54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Flora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69996" y="1789116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x-none" sz="2400" dirty="0">
                <a:solidFill>
                  <a:schemeClr val="tx1"/>
                </a:solidFill>
                <a:latin typeface="Segoe UI" panose="020B0502040204020203" pitchFamily="34" charset="0"/>
                <a:ea typeface="Avenir Light" charset="0"/>
                <a:cs typeface="Segoe UI" panose="020B0502040204020203" pitchFamily="34" charset="0"/>
              </a:rPr>
              <a:t>En este desierto solo habitan flores secas que no necesitan mucha hidratación, para adaptarse a la escases de agua que hay en este lugar, algunos ejemplos son...</a:t>
            </a:r>
          </a:p>
          <a:p>
            <a:pPr marL="0" indent="0" algn="just">
              <a:buNone/>
            </a:pPr>
            <a:endParaRPr lang="es-ES" dirty="0">
              <a:solidFill>
                <a:srgbClr val="839943"/>
              </a:solidFill>
              <a:latin typeface="Segoe UI" panose="020B0502040204020203" pitchFamily="34" charset="0"/>
              <a:ea typeface="Avenir Light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s-ES" dirty="0">
              <a:solidFill>
                <a:srgbClr val="40404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352925"/>
            <a:ext cx="3231692" cy="2427626"/>
          </a:xfrm>
          <a:prstGeom prst="rect">
            <a:avLst/>
          </a:prstGeom>
        </p:spPr>
      </p:pic>
      <p:pic>
        <p:nvPicPr>
          <p:cNvPr id="5" name="Imagen 4" descr="Flora: Se compone básicamente de chaparrales, zacates, musgos ..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5" y="4298830"/>
            <a:ext cx="3402931" cy="2550538"/>
          </a:xfrm>
          <a:prstGeom prst="rect">
            <a:avLst/>
          </a:prstGeom>
        </p:spPr>
      </p:pic>
      <p:pic>
        <p:nvPicPr>
          <p:cNvPr id="6" name="Imagen 5" descr="File:Organ pipe cactus.jpg - Wikipedia, the free encyclopedi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225" y="4370717"/>
            <a:ext cx="2725571" cy="24969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28700" y="3762375"/>
            <a:ext cx="2743200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x-none" sz="2800" b="1" i="1" dirty="0">
                <a:solidFill>
                  <a:srgbClr val="FF0000"/>
                </a:solidFill>
              </a:rPr>
              <a:t>Árbol </a:t>
            </a:r>
            <a:r>
              <a:rPr lang="x-none" sz="2800" b="1" i="1" dirty="0" err="1">
                <a:solidFill>
                  <a:srgbClr val="FF0000"/>
                </a:solidFill>
              </a:rPr>
              <a:t>Dibi</a:t>
            </a:r>
            <a:r>
              <a:rPr lang="x-none" sz="2800" b="1" i="1" dirty="0">
                <a:solidFill>
                  <a:srgbClr val="FF0000"/>
                </a:solidFill>
              </a:rPr>
              <a:t> </a:t>
            </a:r>
            <a:r>
              <a:rPr lang="x-none" sz="2800" b="1" i="1" dirty="0" err="1">
                <a:solidFill>
                  <a:srgbClr val="FF0000"/>
                </a:solidFill>
              </a:rPr>
              <a:t>Dibi</a:t>
            </a:r>
            <a:r>
              <a:rPr lang="x-none" sz="2800" b="1" i="1" dirty="0">
                <a:solidFill>
                  <a:srgbClr val="FF0000"/>
                </a:solidFill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48750" y="3752850"/>
            <a:ext cx="2743200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x-none" sz="2800" b="1" i="1" dirty="0">
                <a:solidFill>
                  <a:srgbClr val="FF0000"/>
                </a:solidFill>
              </a:rPr>
              <a:t>Cactus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25" y="3648075"/>
            <a:ext cx="2743200" cy="523220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x-none" sz="2800" b="1" i="1" dirty="0">
                <a:solidFill>
                  <a:srgbClr val="FF0000"/>
                </a:solidFill>
              </a:rPr>
              <a:t>Nopales</a:t>
            </a:r>
          </a:p>
        </p:txBody>
      </p:sp>
    </p:spTree>
    <p:extLst>
      <p:ext uri="{BB962C8B-B14F-4D97-AF65-F5344CB8AC3E}">
        <p14:creationId xmlns:p14="http://schemas.microsoft.com/office/powerpoint/2010/main" val="76613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0411" y="616135"/>
            <a:ext cx="8911687" cy="1280890"/>
          </a:xfrm>
        </p:spPr>
        <p:txBody>
          <a:bodyPr/>
          <a:lstStyle/>
          <a:p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Grupos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Humanos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9197" y="1441755"/>
            <a:ext cx="2095955" cy="7513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Wayuu                                    </a:t>
            </a:r>
          </a:p>
        </p:txBody>
      </p:sp>
      <p:pic>
        <p:nvPicPr>
          <p:cNvPr id="5" name="Imagen 4" descr="MUJERES-WAY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27" y="2193113"/>
            <a:ext cx="5255273" cy="3076865"/>
          </a:xfrm>
          <a:prstGeom prst="rect">
            <a:avLst/>
          </a:prstGeom>
        </p:spPr>
      </p:pic>
      <p:pic>
        <p:nvPicPr>
          <p:cNvPr id="2050" name="Picture 2" descr="Image result for wayuu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372" y="2193113"/>
            <a:ext cx="4674091" cy="307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082027" y="5269978"/>
            <a:ext cx="6724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Segoe UI" panose="020B0502040204020203" pitchFamily="34" charset="0"/>
                <a:cs typeface="Segoe UI" panose="020B0502040204020203" pitchFamily="34" charset="0"/>
              </a:rPr>
              <a:t>Población total: 750,000 (2016)</a:t>
            </a:r>
          </a:p>
          <a:p>
            <a:r>
              <a:rPr lang="es-CO" dirty="0">
                <a:latin typeface="Segoe UI" panose="020B0502040204020203" pitchFamily="34" charset="0"/>
                <a:cs typeface="Segoe UI" panose="020B0502040204020203" pitchFamily="34" charset="0"/>
              </a:rPr>
              <a:t>Población en Venezuela: 415,498 (2011)</a:t>
            </a:r>
          </a:p>
          <a:p>
            <a:r>
              <a:rPr lang="es-CO" dirty="0">
                <a:latin typeface="Segoe UI" panose="020B0502040204020203" pitchFamily="34" charset="0"/>
                <a:cs typeface="Segoe UI" panose="020B0502040204020203" pitchFamily="34" charset="0"/>
              </a:rPr>
              <a:t>Población en Colombia: 270,414 (2005)</a:t>
            </a:r>
          </a:p>
          <a:p>
            <a:r>
              <a:rPr lang="es-CO" dirty="0">
                <a:latin typeface="Segoe UI" panose="020B0502040204020203" pitchFamily="34" charset="0"/>
                <a:cs typeface="Segoe UI" panose="020B0502040204020203" pitchFamily="34" charset="0"/>
              </a:rPr>
              <a:t>De la cual un 97% se comunica en su lengua nativa, </a:t>
            </a:r>
            <a:r>
              <a:rPr lang="es-CO" b="1" dirty="0" err="1">
                <a:latin typeface="Segoe UI" panose="020B0502040204020203" pitchFamily="34" charset="0"/>
                <a:cs typeface="Segoe UI" panose="020B0502040204020203" pitchFamily="34" charset="0"/>
              </a:rPr>
              <a:t>wayuunaiki</a:t>
            </a:r>
            <a:endParaRPr lang="es-CO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789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020" y="624110"/>
            <a:ext cx="8911687" cy="1280890"/>
          </a:xfrm>
        </p:spPr>
        <p:txBody>
          <a:bodyPr/>
          <a:lstStyle/>
          <a:p>
            <a:r>
              <a:rPr lang="x-none" dirty="0" err="1">
                <a:latin typeface="Segoe UI" panose="020B0502040204020203" pitchFamily="34" charset="0"/>
                <a:cs typeface="Segoe UI" panose="020B0502040204020203" pitchFamily="34" charset="0"/>
              </a:rPr>
              <a:t>Costumbres</a:t>
            </a:r>
            <a:r>
              <a:rPr lang="x-none" dirty="0">
                <a:latin typeface="Segoe UI" panose="020B0502040204020203" pitchFamily="34" charset="0"/>
                <a:cs typeface="Segoe UI" panose="020B0502040204020203" pitchFamily="34" charset="0"/>
              </a:rPr>
              <a:t> y </a:t>
            </a:r>
            <a:r>
              <a:rPr lang="x-none" dirty="0" err="1">
                <a:latin typeface="Segoe UI" panose="020B0502040204020203" pitchFamily="34" charset="0"/>
                <a:cs typeface="Segoe UI" panose="020B0502040204020203" pitchFamily="34" charset="0"/>
              </a:rPr>
              <a:t>Tradiciones</a:t>
            </a:r>
            <a:r>
              <a:rPr lang="x-none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x-none" dirty="0" err="1"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Wayuus</a:t>
            </a:r>
            <a:r>
              <a:rPr lang="x-none" dirty="0">
                <a:latin typeface="Segoe UI" panose="020B0502040204020203" pitchFamily="34" charset="0"/>
                <a:ea typeface="Avenir Book" charset="0"/>
                <a:cs typeface="Segoe UI" panose="020B0502040204020203" pitchFamily="34" charset="0"/>
              </a:rPr>
              <a:t> 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020" y="1264555"/>
            <a:ext cx="8915400" cy="3777622"/>
          </a:xfrm>
        </p:spPr>
        <p:txBody>
          <a:bodyPr/>
          <a:lstStyle/>
          <a:p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Algunas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de las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costumbres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los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Wayuus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son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realizar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tecnicas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tradicionales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para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curar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como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por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ejemplo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s-MX" dirty="0">
                <a:latin typeface="Segoe UI" panose="020B0502040204020203" pitchFamily="34" charset="0"/>
                <a:cs typeface="Segoe UI" panose="020B0502040204020203" pitchFamily="34" charset="0"/>
              </a:rPr>
              <a:t>canto con maraca, uso de tabaco y succión de los elementos patógenos.</a:t>
            </a:r>
          </a:p>
          <a:p>
            <a:r>
              <a:rPr lang="es-MX" dirty="0">
                <a:latin typeface="Segoe UI" panose="020B0502040204020203" pitchFamily="34" charset="0"/>
                <a:cs typeface="Segoe UI" panose="020B0502040204020203" pitchFamily="34" charset="0"/>
              </a:rPr>
              <a:t>En los funerales los huesos del difunto se colocan en un urna funeraria y las mujeres tiene que bañar al difunto.</a:t>
            </a:r>
          </a:p>
          <a:p>
            <a:pPr marL="0" indent="0">
              <a:buNone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86" y="3159807"/>
            <a:ext cx="4950009" cy="3366259"/>
          </a:xfrm>
          <a:prstGeom prst="rect">
            <a:avLst/>
          </a:prstGeom>
        </p:spPr>
      </p:pic>
      <p:pic>
        <p:nvPicPr>
          <p:cNvPr id="3074" name="Picture 2" descr="Image result for tradiciones wayu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00" y="3295290"/>
            <a:ext cx="5718992" cy="323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56181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3618</TotalTime>
  <Words>801</Words>
  <Application>Microsoft Office PowerPoint</Application>
  <PresentationFormat>Widescreen</PresentationFormat>
  <Paragraphs>152</Paragraphs>
  <Slides>36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8" baseType="lpstr">
      <vt:lpstr>Arial</vt:lpstr>
      <vt:lpstr>Avenir Book</vt:lpstr>
      <vt:lpstr>Avenir Light</vt:lpstr>
      <vt:lpstr>Calibri</vt:lpstr>
      <vt:lpstr>Calibri Light</vt:lpstr>
      <vt:lpstr>Candara</vt:lpstr>
      <vt:lpstr>Century Gothic</vt:lpstr>
      <vt:lpstr>Segoe UI</vt:lpstr>
      <vt:lpstr>Wingdings 3</vt:lpstr>
      <vt:lpstr>Wisp</vt:lpstr>
      <vt:lpstr>Wisp</vt:lpstr>
      <vt:lpstr>Wisp</vt:lpstr>
      <vt:lpstr>Desiertos y Sabanas de Colombia</vt:lpstr>
      <vt:lpstr>Desierto de la Guajira</vt:lpstr>
      <vt:lpstr>Ubicación</vt:lpstr>
      <vt:lpstr>Características</vt:lpstr>
      <vt:lpstr>Relieve </vt:lpstr>
      <vt:lpstr>Fauna</vt:lpstr>
      <vt:lpstr>Flora</vt:lpstr>
      <vt:lpstr>Grupos Humanos</vt:lpstr>
      <vt:lpstr>Costumbres y Tradiciones Wayuus </vt:lpstr>
      <vt:lpstr>Gastronomía</vt:lpstr>
      <vt:lpstr>Vestimenta</vt:lpstr>
      <vt:lpstr>Actividades Económicas JJM</vt:lpstr>
      <vt:lpstr>Desierto de la Candelaria</vt:lpstr>
      <vt:lpstr>Ubicación</vt:lpstr>
      <vt:lpstr>Relieve</vt:lpstr>
      <vt:lpstr>Características</vt:lpstr>
      <vt:lpstr>Fauna</vt:lpstr>
      <vt:lpstr>Flora</vt:lpstr>
      <vt:lpstr>Grupos Humanos</vt:lpstr>
      <vt:lpstr>Costumbres y Tradicones</vt:lpstr>
      <vt:lpstr>Gastronomía</vt:lpstr>
      <vt:lpstr>Vestimenta</vt:lpstr>
      <vt:lpstr>Actividades económicas </vt:lpstr>
      <vt:lpstr>Sabana de los Llanos</vt:lpstr>
      <vt:lpstr>Ubicación </vt:lpstr>
      <vt:lpstr>Carácterísticas</vt:lpstr>
      <vt:lpstr>Relieve</vt:lpstr>
      <vt:lpstr>PowerPoint Presentation</vt:lpstr>
      <vt:lpstr>Flora</vt:lpstr>
      <vt:lpstr>Fauna</vt:lpstr>
      <vt:lpstr>Grupos Humanos</vt:lpstr>
      <vt:lpstr>Costumbres y Tradiciones</vt:lpstr>
      <vt:lpstr>Gastronomía</vt:lpstr>
      <vt:lpstr>Vestimenta</vt:lpstr>
      <vt:lpstr>Actividades económicas</vt:lpstr>
      <vt:lpstr>BIBLIOGRAFÍA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Desiertos y Sabanas de Colombia</dc:title>
  <dc:creator>Juan José Medina</dc:creator>
  <cp:lastModifiedBy>biviana ramirez</cp:lastModifiedBy>
  <cp:revision>59</cp:revision>
  <dcterms:created xsi:type="dcterms:W3CDTF">2016-09-23T19:35:03Z</dcterms:created>
  <dcterms:modified xsi:type="dcterms:W3CDTF">2016-10-31T16:54:59Z</dcterms:modified>
</cp:coreProperties>
</file>